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8"/>
  </p:notesMasterIdLst>
  <p:handoutMasterIdLst>
    <p:handoutMasterId r:id="rId29"/>
  </p:handoutMasterIdLst>
  <p:sldIdLst>
    <p:sldId id="256" r:id="rId2"/>
    <p:sldId id="397" r:id="rId3"/>
    <p:sldId id="398" r:id="rId4"/>
    <p:sldId id="378" r:id="rId5"/>
    <p:sldId id="379" r:id="rId6"/>
    <p:sldId id="380" r:id="rId7"/>
    <p:sldId id="381" r:id="rId8"/>
    <p:sldId id="366" r:id="rId9"/>
    <p:sldId id="375" r:id="rId10"/>
    <p:sldId id="399" r:id="rId11"/>
    <p:sldId id="400" r:id="rId12"/>
    <p:sldId id="405" r:id="rId13"/>
    <p:sldId id="408" r:id="rId14"/>
    <p:sldId id="409" r:id="rId15"/>
    <p:sldId id="410" r:id="rId16"/>
    <p:sldId id="411" r:id="rId17"/>
    <p:sldId id="414" r:id="rId18"/>
    <p:sldId id="416" r:id="rId19"/>
    <p:sldId id="423" r:id="rId20"/>
    <p:sldId id="420" r:id="rId21"/>
    <p:sldId id="421" r:id="rId22"/>
    <p:sldId id="424" r:id="rId23"/>
    <p:sldId id="427" r:id="rId24"/>
    <p:sldId id="393" r:id="rId25"/>
    <p:sldId id="355" r:id="rId26"/>
    <p:sldId id="430"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B3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211" autoAdjust="0"/>
  </p:normalViewPr>
  <p:slideViewPr>
    <p:cSldViewPr snapToGrid="0" snapToObjects="1">
      <p:cViewPr varScale="1">
        <p:scale>
          <a:sx n="134" d="100"/>
          <a:sy n="134" d="100"/>
        </p:scale>
        <p:origin x="936"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8/4/2021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8/4/2021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scratched</a:t>
            </a:r>
            <a:r>
              <a:rPr lang="en-US" baseline="0" dirty="0"/>
              <a:t> the surface of the data for the limited time and resources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0</a:t>
            </a:fld>
            <a:endParaRPr lang="en-US"/>
          </a:p>
        </p:txBody>
      </p:sp>
    </p:spTree>
    <p:extLst>
      <p:ext uri="{BB962C8B-B14F-4D97-AF65-F5344CB8AC3E}">
        <p14:creationId xmlns:p14="http://schemas.microsoft.com/office/powerpoint/2010/main" val="125266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the codes into a pipeline. Imputer to keep consistent. </a:t>
            </a:r>
            <a:r>
              <a:rPr lang="en-US" dirty="0" err="1"/>
              <a:t>Onehotencoder</a:t>
            </a:r>
            <a:r>
              <a:rPr lang="en-US" dirty="0"/>
              <a:t>. </a:t>
            </a:r>
          </a:p>
        </p:txBody>
      </p:sp>
      <p:sp>
        <p:nvSpPr>
          <p:cNvPr id="4" name="Slide Number Placeholder 3"/>
          <p:cNvSpPr>
            <a:spLocks noGrp="1"/>
          </p:cNvSpPr>
          <p:nvPr>
            <p:ph type="sldNum" sz="quarter" idx="5"/>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151298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Python is </a:t>
            </a:r>
            <a:r>
              <a:rPr lang="en-US" sz="1200" b="1" i="0" kern="1200" dirty="0">
                <a:solidFill>
                  <a:schemeClr val="tx1"/>
                </a:solidFill>
                <a:effectLst/>
                <a:latin typeface="+mn-lt"/>
                <a:ea typeface="+mn-ea"/>
                <a:cs typeface="+mn-cs"/>
              </a:rPr>
              <a:t>a case-sensitive language</a:t>
            </a:r>
            <a:r>
              <a:rPr lang="en-US" sz="1200" b="0" i="0" kern="1200" dirty="0">
                <a:solidFill>
                  <a:schemeClr val="tx1"/>
                </a:solidFill>
                <a:effectLst/>
                <a:latin typeface="+mn-lt"/>
                <a:ea typeface="+mn-ea"/>
                <a:cs typeface="+mn-cs"/>
              </a:rPr>
              <a:t>. Input variables here. </a:t>
            </a:r>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224840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a:t>
            </a:r>
            <a:r>
              <a:rPr lang="en-US" dirty="0" err="1"/>
              <a:t>uspc_class</a:t>
            </a:r>
            <a:r>
              <a:rPr lang="en-US" dirty="0"/>
              <a:t> 074</a:t>
            </a:r>
          </a:p>
        </p:txBody>
      </p:sp>
      <p:sp>
        <p:nvSpPr>
          <p:cNvPr id="4" name="Slide Number Placeholder 3"/>
          <p:cNvSpPr>
            <a:spLocks noGrp="1"/>
          </p:cNvSpPr>
          <p:nvPr>
            <p:ph type="sldNum" sz="quarter" idx="5"/>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3579154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my data into the example format!@</a:t>
            </a:r>
          </a:p>
        </p:txBody>
      </p:sp>
      <p:sp>
        <p:nvSpPr>
          <p:cNvPr id="4" name="Slide Number Placeholder 3"/>
          <p:cNvSpPr>
            <a:spLocks noGrp="1"/>
          </p:cNvSpPr>
          <p:nvPr>
            <p:ph type="sldNum" sz="quarter" idx="5"/>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141311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configurations and number of rows. In this case it only has 50 rows.</a:t>
            </a:r>
          </a:p>
        </p:txBody>
      </p:sp>
      <p:sp>
        <p:nvSpPr>
          <p:cNvPr id="4" name="Slide Number Placeholder 3"/>
          <p:cNvSpPr>
            <a:spLocks noGrp="1"/>
          </p:cNvSpPr>
          <p:nvPr>
            <p:ph type="sldNum" sz="quarter" idx="5"/>
          </p:nvPr>
        </p:nvSpPr>
        <p:spPr/>
        <p:txBody>
          <a:bodyPr/>
          <a:lstStyle/>
          <a:p>
            <a:fld id="{6363C63D-0C1A-0E4C-A0BD-8D65A9542426}" type="slidenum">
              <a:rPr lang="en-US" smtClean="0"/>
              <a:t>21</a:t>
            </a:fld>
            <a:endParaRPr lang="en-US"/>
          </a:p>
        </p:txBody>
      </p:sp>
    </p:spTree>
    <p:extLst>
      <p:ext uri="{BB962C8B-B14F-4D97-AF65-F5344CB8AC3E}">
        <p14:creationId xmlns:p14="http://schemas.microsoft.com/office/powerpoint/2010/main" val="124852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USRE29872E.py, open in integrated terminal, type in “python USRE29872E.py”</a:t>
            </a:r>
          </a:p>
          <a:p>
            <a:r>
              <a:rPr lang="en-US" dirty="0"/>
              <a:t>Prepositions and conjunctions</a:t>
            </a:r>
          </a:p>
          <a:p>
            <a:r>
              <a:rPr lang="en-US" dirty="0"/>
              <a:t>Spring is a very important word in my case. Use frequently used words. </a:t>
            </a:r>
          </a:p>
        </p:txBody>
      </p:sp>
      <p:sp>
        <p:nvSpPr>
          <p:cNvPr id="4" name="Slide Number Placeholder 3"/>
          <p:cNvSpPr>
            <a:spLocks noGrp="1"/>
          </p:cNvSpPr>
          <p:nvPr>
            <p:ph type="sldNum" sz="quarter" idx="5"/>
          </p:nvPr>
        </p:nvSpPr>
        <p:spPr/>
        <p:txBody>
          <a:bodyPr/>
          <a:lstStyle/>
          <a:p>
            <a:fld id="{6363C63D-0C1A-0E4C-A0BD-8D65A9542426}" type="slidenum">
              <a:rPr lang="en-US" smtClean="0"/>
              <a:t>22</a:t>
            </a:fld>
            <a:endParaRPr lang="en-US"/>
          </a:p>
        </p:txBody>
      </p:sp>
    </p:spTree>
    <p:extLst>
      <p:ext uri="{BB962C8B-B14F-4D97-AF65-F5344CB8AC3E}">
        <p14:creationId xmlns:p14="http://schemas.microsoft.com/office/powerpoint/2010/main" val="212396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634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63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a:t>
            </a:fld>
            <a:endParaRPr lang="en-US"/>
          </a:p>
        </p:txBody>
      </p:sp>
    </p:spTree>
    <p:extLst>
      <p:ext uri="{BB962C8B-B14F-4D97-AF65-F5344CB8AC3E}">
        <p14:creationId xmlns:p14="http://schemas.microsoft.com/office/powerpoint/2010/main" val="153485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 work finished in </a:t>
            </a:r>
            <a:r>
              <a:rPr lang="en-US" dirty="0" err="1"/>
              <a:t>Jupyter</a:t>
            </a:r>
            <a:r>
              <a:rPr lang="en-US" dirty="0"/>
              <a:t> Lab</a:t>
            </a:r>
          </a:p>
        </p:txBody>
      </p:sp>
      <p:sp>
        <p:nvSpPr>
          <p:cNvPr id="4" name="Slide Number Placeholder 3"/>
          <p:cNvSpPr>
            <a:spLocks noGrp="1"/>
          </p:cNvSpPr>
          <p:nvPr>
            <p:ph type="sldNum" sz="quarter" idx="5"/>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238286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jupyter</a:t>
            </a:r>
            <a:r>
              <a:rPr lang="en-US" dirty="0"/>
              <a:t> lab to </a:t>
            </a:r>
            <a:r>
              <a:rPr lang="en-US" dirty="0" err="1"/>
              <a:t>postgresql</a:t>
            </a:r>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6</a:t>
            </a:fld>
            <a:endParaRPr lang="en-US"/>
          </a:p>
        </p:txBody>
      </p:sp>
    </p:spTree>
    <p:extLst>
      <p:ext uri="{BB962C8B-B14F-4D97-AF65-F5344CB8AC3E}">
        <p14:creationId xmlns:p14="http://schemas.microsoft.com/office/powerpoint/2010/main" val="2136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break down by classes and then check on attorney! NO visualizations yet. Dry data.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93885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tables that will be visualized. Data engineering. </a:t>
            </a:r>
          </a:p>
        </p:txBody>
      </p:sp>
      <p:sp>
        <p:nvSpPr>
          <p:cNvPr id="4" name="Slide Number Placeholder 3"/>
          <p:cNvSpPr>
            <a:spLocks noGrp="1"/>
          </p:cNvSpPr>
          <p:nvPr>
            <p:ph type="sldNum" sz="quarter" idx="5"/>
          </p:nvPr>
        </p:nvSpPr>
        <p:spPr/>
        <p:txBody>
          <a:bodyPr/>
          <a:lstStyle/>
          <a:p>
            <a:fld id="{6363C63D-0C1A-0E4C-A0BD-8D65A9542426}" type="slidenum">
              <a:rPr lang="en-US" smtClean="0"/>
              <a:t>8</a:t>
            </a:fld>
            <a:endParaRPr lang="en-US"/>
          </a:p>
        </p:txBody>
      </p:sp>
    </p:spTree>
    <p:extLst>
      <p:ext uri="{BB962C8B-B14F-4D97-AF65-F5344CB8AC3E}">
        <p14:creationId xmlns:p14="http://schemas.microsoft.com/office/powerpoint/2010/main" val="2646293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numeric, all are patented cases. Two </a:t>
            </a:r>
            <a:r>
              <a:rPr lang="en-US" dirty="0" err="1"/>
              <a:t>dataframes</a:t>
            </a:r>
            <a:r>
              <a:rPr lang="en-US" dirty="0"/>
              <a:t> were Transformed in </a:t>
            </a:r>
            <a:r>
              <a:rPr lang="en-US" dirty="0" err="1"/>
              <a:t>Jupyter</a:t>
            </a:r>
            <a:r>
              <a:rPr lang="en-US" dirty="0"/>
              <a:t> before ML. </a:t>
            </a:r>
          </a:p>
        </p:txBody>
      </p:sp>
      <p:sp>
        <p:nvSpPr>
          <p:cNvPr id="4" name="Slide Number Placeholder 3"/>
          <p:cNvSpPr>
            <a:spLocks noGrp="1"/>
          </p:cNvSpPr>
          <p:nvPr>
            <p:ph type="sldNum" sz="quarter" idx="5"/>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42606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noises, only pick up 3 </a:t>
            </a:r>
            <a:r>
              <a:rPr lang="en-US" dirty="0" err="1"/>
              <a:t>uspc</a:t>
            </a:r>
            <a:r>
              <a:rPr lang="en-US" dirty="0"/>
              <a:t> class. </a:t>
            </a:r>
            <a:r>
              <a:rPr lang="en-US" dirty="0" err="1"/>
              <a:t>model.feature_importances</a:t>
            </a:r>
            <a:r>
              <a:rPr lang="en-US" dirty="0"/>
              <a:t>_ are close to each other - bad sign. </a:t>
            </a:r>
          </a:p>
        </p:txBody>
      </p:sp>
      <p:sp>
        <p:nvSpPr>
          <p:cNvPr id="4" name="Slide Number Placeholder 3"/>
          <p:cNvSpPr>
            <a:spLocks noGrp="1"/>
          </p:cNvSpPr>
          <p:nvPr>
            <p:ph type="sldNum" sz="quarter" idx="5"/>
          </p:nvPr>
        </p:nvSpPr>
        <p:spPr/>
        <p:txBody>
          <a:bodyPr/>
          <a:lstStyle/>
          <a:p>
            <a:fld id="{6363C63D-0C1A-0E4C-A0BD-8D65A9542426}" type="slidenum">
              <a:rPr lang="en-US" smtClean="0"/>
              <a:t>11</a:t>
            </a:fld>
            <a:endParaRPr lang="en-US"/>
          </a:p>
        </p:txBody>
      </p:sp>
    </p:spTree>
    <p:extLst>
      <p:ext uri="{BB962C8B-B14F-4D97-AF65-F5344CB8AC3E}">
        <p14:creationId xmlns:p14="http://schemas.microsoft.com/office/powerpoint/2010/main" val="2906081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score and then 3 tests </a:t>
            </a:r>
          </a:p>
        </p:txBody>
      </p:sp>
      <p:sp>
        <p:nvSpPr>
          <p:cNvPr id="4" name="Slide Number Placeholder 3"/>
          <p:cNvSpPr>
            <a:spLocks noGrp="1"/>
          </p:cNvSpPr>
          <p:nvPr>
            <p:ph type="sldNum" sz="quarter" idx="5"/>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1834858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a:t>Separator</a:t>
            </a:r>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8/4/2021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8/4/2021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8/4/2021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8/4/2021</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8/4/2021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8/4/2021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8/4/2021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8/4/2021</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8/4/2021</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8/4/2021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8/4/2021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39169" y="4767263"/>
            <a:ext cx="597573" cy="273844"/>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view?r=eyJrIjoiZDY3ZGYwM2YtNGYxNi00ZTIxLTllMTUtNmU0N2NkNmQyNTQ1IiwidCI6IjNlOGRiZjFjLTM0YjctNDZiNy04OTcyLTg2MDU4NDJlZjBkZiIsImMiOjN9"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uspto.gov/learning-and-resources/electronic-data-products/patent-claims-research-dataset" TargetMode="External"/><Relationship Id="rId2" Type="http://schemas.openxmlformats.org/officeDocument/2006/relationships/hyperlink" Target="https://www.uspto.gov/learning-and-resources/electronic-data-products/patent-examination-research-dataset-public-pair"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1_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760953" y="1429355"/>
            <a:ext cx="5060471" cy="1512885"/>
          </a:xfrm>
        </p:spPr>
        <p:txBody>
          <a:bodyPr>
            <a:normAutofit/>
          </a:bodyPr>
          <a:lstStyle/>
          <a:p>
            <a:pPr algn="l"/>
            <a:r>
              <a:rPr lang="en-US" sz="6000" dirty="0"/>
              <a:t>Pattern Patent</a:t>
            </a:r>
          </a:p>
        </p:txBody>
      </p:sp>
      <p:sp>
        <p:nvSpPr>
          <p:cNvPr id="7" name="Title 1"/>
          <p:cNvSpPr txBox="1">
            <a:spLocks/>
          </p:cNvSpPr>
          <p:nvPr/>
        </p:nvSpPr>
        <p:spPr>
          <a:xfrm>
            <a:off x="4209997" y="3215480"/>
            <a:ext cx="4705403" cy="151288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4000" dirty="0"/>
              <a:t>Machine Learning</a:t>
            </a:r>
          </a:p>
        </p:txBody>
      </p:sp>
      <p:sp>
        <p:nvSpPr>
          <p:cNvPr id="5" name="Google Shape;774;p50"/>
          <p:cNvSpPr/>
          <p:nvPr/>
        </p:nvSpPr>
        <p:spPr>
          <a:xfrm>
            <a:off x="228600" y="399672"/>
            <a:ext cx="8686800" cy="4396386"/>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415433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920C27-03A7-465E-91BF-4FB2B9D08451}"/>
              </a:ext>
            </a:extLst>
          </p:cNvPr>
          <p:cNvSpPr>
            <a:spLocks noGrp="1"/>
          </p:cNvSpPr>
          <p:nvPr>
            <p:ph type="sldNum" sz="quarter" idx="12"/>
          </p:nvPr>
        </p:nvSpPr>
        <p:spPr/>
        <p:txBody>
          <a:bodyPr/>
          <a:lstStyle/>
          <a:p>
            <a:fld id="{106E12CD-FCB1-464E-A775-0B83FDDACE03}" type="slidenum">
              <a:rPr lang="en-US" smtClean="0"/>
              <a:pPr/>
              <a:t>9</a:t>
            </a:fld>
            <a:endParaRPr lang="en-US"/>
          </a:p>
        </p:txBody>
      </p:sp>
      <p:sp>
        <p:nvSpPr>
          <p:cNvPr id="3" name="Rectangle 2">
            <a:extLst>
              <a:ext uri="{FF2B5EF4-FFF2-40B4-BE49-F238E27FC236}">
                <a16:creationId xmlns:a16="http://schemas.microsoft.com/office/drawing/2014/main" id="{132EE624-A68C-4BA6-B519-CEAC9E3037DC}"/>
              </a:ext>
            </a:extLst>
          </p:cNvPr>
          <p:cNvSpPr/>
          <p:nvPr/>
        </p:nvSpPr>
        <p:spPr>
          <a:xfrm>
            <a:off x="53499" y="46220"/>
            <a:ext cx="2332514" cy="369332"/>
          </a:xfrm>
          <a:prstGeom prst="rect">
            <a:avLst/>
          </a:prstGeom>
        </p:spPr>
        <p:txBody>
          <a:bodyPr wrap="square">
            <a:spAutoFit/>
          </a:bodyPr>
          <a:lstStyle/>
          <a:p>
            <a:r>
              <a:rPr lang="en-US" b="1" dirty="0"/>
              <a:t>V</a:t>
            </a:r>
            <a:r>
              <a:rPr lang="en-US" dirty="0"/>
              <a:t>isualization</a:t>
            </a:r>
          </a:p>
        </p:txBody>
      </p:sp>
      <p:pic>
        <p:nvPicPr>
          <p:cNvPr id="4" name="Picture 3">
            <a:extLst>
              <a:ext uri="{FF2B5EF4-FFF2-40B4-BE49-F238E27FC236}">
                <a16:creationId xmlns:a16="http://schemas.microsoft.com/office/drawing/2014/main" id="{6DCF98E5-23F6-47F1-B2B6-B1B3E041D093}"/>
              </a:ext>
            </a:extLst>
          </p:cNvPr>
          <p:cNvPicPr>
            <a:picLocks noChangeAspect="1"/>
          </p:cNvPicPr>
          <p:nvPr/>
        </p:nvPicPr>
        <p:blipFill>
          <a:blip r:embed="rId2"/>
          <a:stretch>
            <a:fillRect/>
          </a:stretch>
        </p:blipFill>
        <p:spPr>
          <a:xfrm>
            <a:off x="792956" y="415552"/>
            <a:ext cx="7448058" cy="4292843"/>
          </a:xfrm>
          <a:prstGeom prst="rect">
            <a:avLst/>
          </a:prstGeom>
        </p:spPr>
      </p:pic>
      <p:sp>
        <p:nvSpPr>
          <p:cNvPr id="6" name="TextBox 5">
            <a:extLst>
              <a:ext uri="{FF2B5EF4-FFF2-40B4-BE49-F238E27FC236}">
                <a16:creationId xmlns:a16="http://schemas.microsoft.com/office/drawing/2014/main" id="{4F684770-BDFA-4627-A269-4193C2D9ED75}"/>
              </a:ext>
            </a:extLst>
          </p:cNvPr>
          <p:cNvSpPr txBox="1"/>
          <p:nvPr/>
        </p:nvSpPr>
        <p:spPr>
          <a:xfrm>
            <a:off x="8083684" y="46220"/>
            <a:ext cx="1064620" cy="369332"/>
          </a:xfrm>
          <a:prstGeom prst="rect">
            <a:avLst/>
          </a:prstGeom>
          <a:noFill/>
        </p:spPr>
        <p:txBody>
          <a:bodyPr wrap="square" rtlCol="0">
            <a:spAutoFit/>
          </a:bodyPr>
          <a:lstStyle/>
          <a:p>
            <a:r>
              <a:rPr lang="en-US" dirty="0"/>
              <a:t>Project 2</a:t>
            </a:r>
          </a:p>
        </p:txBody>
      </p:sp>
    </p:spTree>
    <p:extLst>
      <p:ext uri="{BB962C8B-B14F-4D97-AF65-F5344CB8AC3E}">
        <p14:creationId xmlns:p14="http://schemas.microsoft.com/office/powerpoint/2010/main" val="126412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10</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pic>
        <p:nvPicPr>
          <p:cNvPr id="5" name="Picture 4">
            <a:extLst>
              <a:ext uri="{FF2B5EF4-FFF2-40B4-BE49-F238E27FC236}">
                <a16:creationId xmlns:a16="http://schemas.microsoft.com/office/drawing/2014/main" id="{38D34DB1-0526-4567-9794-ED47CFF77DAF}"/>
              </a:ext>
            </a:extLst>
          </p:cNvPr>
          <p:cNvPicPr>
            <a:picLocks noChangeAspect="1"/>
          </p:cNvPicPr>
          <p:nvPr/>
        </p:nvPicPr>
        <p:blipFill>
          <a:blip r:embed="rId3"/>
          <a:stretch>
            <a:fillRect/>
          </a:stretch>
        </p:blipFill>
        <p:spPr>
          <a:xfrm>
            <a:off x="285173" y="614696"/>
            <a:ext cx="6516150" cy="1597252"/>
          </a:xfrm>
          <a:prstGeom prst="rect">
            <a:avLst/>
          </a:prstGeom>
        </p:spPr>
      </p:pic>
      <p:pic>
        <p:nvPicPr>
          <p:cNvPr id="7" name="Picture 6">
            <a:extLst>
              <a:ext uri="{FF2B5EF4-FFF2-40B4-BE49-F238E27FC236}">
                <a16:creationId xmlns:a16="http://schemas.microsoft.com/office/drawing/2014/main" id="{DAFA0563-8B8E-4F87-893E-15EC1E12377F}"/>
              </a:ext>
            </a:extLst>
          </p:cNvPr>
          <p:cNvPicPr>
            <a:picLocks noChangeAspect="1"/>
          </p:cNvPicPr>
          <p:nvPr/>
        </p:nvPicPr>
        <p:blipFill>
          <a:blip r:embed="rId4"/>
          <a:stretch>
            <a:fillRect/>
          </a:stretch>
        </p:blipFill>
        <p:spPr>
          <a:xfrm>
            <a:off x="285172" y="2562419"/>
            <a:ext cx="6370572" cy="1683468"/>
          </a:xfrm>
          <a:prstGeom prst="rect">
            <a:avLst/>
          </a:prstGeom>
        </p:spPr>
      </p:pic>
      <p:sp>
        <p:nvSpPr>
          <p:cNvPr id="8" name="TextBox 7">
            <a:extLst>
              <a:ext uri="{FF2B5EF4-FFF2-40B4-BE49-F238E27FC236}">
                <a16:creationId xmlns:a16="http://schemas.microsoft.com/office/drawing/2014/main" id="{17F0D25B-D3E5-48B4-80EB-C902C53B8342}"/>
              </a:ext>
            </a:extLst>
          </p:cNvPr>
          <p:cNvSpPr txBox="1"/>
          <p:nvPr/>
        </p:nvSpPr>
        <p:spPr>
          <a:xfrm>
            <a:off x="7255035" y="2564161"/>
            <a:ext cx="1480594" cy="369332"/>
          </a:xfrm>
          <a:prstGeom prst="rect">
            <a:avLst/>
          </a:prstGeom>
          <a:noFill/>
        </p:spPr>
        <p:txBody>
          <a:bodyPr wrap="square" rtlCol="0">
            <a:spAutoFit/>
          </a:bodyPr>
          <a:lstStyle/>
          <a:p>
            <a:r>
              <a:rPr lang="en-US" dirty="0"/>
              <a:t>applications </a:t>
            </a:r>
          </a:p>
        </p:txBody>
      </p:sp>
      <p:sp>
        <p:nvSpPr>
          <p:cNvPr id="9" name="Arrow: Down 8">
            <a:extLst>
              <a:ext uri="{FF2B5EF4-FFF2-40B4-BE49-F238E27FC236}">
                <a16:creationId xmlns:a16="http://schemas.microsoft.com/office/drawing/2014/main" id="{DA8BA747-E0B2-42E7-87DF-D5043BF44E01}"/>
              </a:ext>
            </a:extLst>
          </p:cNvPr>
          <p:cNvSpPr/>
          <p:nvPr/>
        </p:nvSpPr>
        <p:spPr>
          <a:xfrm>
            <a:off x="7949613" y="2931751"/>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B01BC-4BF7-4B3E-B3DE-101508B6BD5D}"/>
              </a:ext>
            </a:extLst>
          </p:cNvPr>
          <p:cNvSpPr txBox="1"/>
          <p:nvPr/>
        </p:nvSpPr>
        <p:spPr>
          <a:xfrm>
            <a:off x="6946831" y="3224733"/>
            <a:ext cx="2273705" cy="646331"/>
          </a:xfrm>
          <a:prstGeom prst="rect">
            <a:avLst/>
          </a:prstGeom>
          <a:noFill/>
        </p:spPr>
        <p:txBody>
          <a:bodyPr wrap="square" rtlCol="0">
            <a:spAutoFit/>
          </a:bodyPr>
          <a:lstStyle/>
          <a:p>
            <a:r>
              <a:rPr lang="en-US" dirty="0">
                <a:solidFill>
                  <a:srgbClr val="FF0000"/>
                </a:solidFill>
              </a:rPr>
              <a:t>Will your application be patented?</a:t>
            </a:r>
          </a:p>
        </p:txBody>
      </p:sp>
      <p:sp>
        <p:nvSpPr>
          <p:cNvPr id="11" name="TextBox 10">
            <a:extLst>
              <a:ext uri="{FF2B5EF4-FFF2-40B4-BE49-F238E27FC236}">
                <a16:creationId xmlns:a16="http://schemas.microsoft.com/office/drawing/2014/main" id="{076749C4-387F-4893-9370-801FF3FF0C38}"/>
              </a:ext>
            </a:extLst>
          </p:cNvPr>
          <p:cNvSpPr txBox="1"/>
          <p:nvPr/>
        </p:nvSpPr>
        <p:spPr>
          <a:xfrm>
            <a:off x="7550781" y="801585"/>
            <a:ext cx="1065805" cy="369332"/>
          </a:xfrm>
          <a:prstGeom prst="rect">
            <a:avLst/>
          </a:prstGeom>
          <a:noFill/>
        </p:spPr>
        <p:txBody>
          <a:bodyPr wrap="square" rtlCol="0">
            <a:spAutoFit/>
          </a:bodyPr>
          <a:lstStyle/>
          <a:p>
            <a:r>
              <a:rPr lang="en-US" dirty="0"/>
              <a:t>patents </a:t>
            </a:r>
          </a:p>
        </p:txBody>
      </p:sp>
      <p:sp>
        <p:nvSpPr>
          <p:cNvPr id="12" name="Arrow: Down 11">
            <a:extLst>
              <a:ext uri="{FF2B5EF4-FFF2-40B4-BE49-F238E27FC236}">
                <a16:creationId xmlns:a16="http://schemas.microsoft.com/office/drawing/2014/main" id="{73644D58-6AE2-4E66-8710-8D68FC8C894C}"/>
              </a:ext>
            </a:extLst>
          </p:cNvPr>
          <p:cNvSpPr/>
          <p:nvPr/>
        </p:nvSpPr>
        <p:spPr>
          <a:xfrm>
            <a:off x="7967942" y="1155430"/>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15C634-1167-4FD1-B53B-C33CE3021D8F}"/>
              </a:ext>
            </a:extLst>
          </p:cNvPr>
          <p:cNvSpPr txBox="1"/>
          <p:nvPr/>
        </p:nvSpPr>
        <p:spPr>
          <a:xfrm>
            <a:off x="6965160" y="1448412"/>
            <a:ext cx="2273705" cy="646331"/>
          </a:xfrm>
          <a:prstGeom prst="rect">
            <a:avLst/>
          </a:prstGeom>
          <a:noFill/>
        </p:spPr>
        <p:txBody>
          <a:bodyPr wrap="square" rtlCol="0">
            <a:spAutoFit/>
          </a:bodyPr>
          <a:lstStyle/>
          <a:p>
            <a:r>
              <a:rPr lang="en-US" dirty="0">
                <a:solidFill>
                  <a:srgbClr val="FF0000"/>
                </a:solidFill>
              </a:rPr>
              <a:t>Which </a:t>
            </a:r>
            <a:r>
              <a:rPr lang="en-US" dirty="0" err="1">
                <a:solidFill>
                  <a:srgbClr val="FF0000"/>
                </a:solidFill>
              </a:rPr>
              <a:t>uspc_class</a:t>
            </a:r>
            <a:r>
              <a:rPr lang="en-US" dirty="0">
                <a:solidFill>
                  <a:srgbClr val="FF0000"/>
                </a:solidFill>
              </a:rPr>
              <a:t> fits your application best?</a:t>
            </a:r>
          </a:p>
        </p:txBody>
      </p:sp>
      <p:sp>
        <p:nvSpPr>
          <p:cNvPr id="14" name="TextBox 13">
            <a:extLst>
              <a:ext uri="{FF2B5EF4-FFF2-40B4-BE49-F238E27FC236}">
                <a16:creationId xmlns:a16="http://schemas.microsoft.com/office/drawing/2014/main" id="{AC40E3D2-B54B-44B7-BA99-D6C47DD95B7B}"/>
              </a:ext>
            </a:extLst>
          </p:cNvPr>
          <p:cNvSpPr txBox="1"/>
          <p:nvPr/>
        </p:nvSpPr>
        <p:spPr>
          <a:xfrm>
            <a:off x="7745558" y="4354723"/>
            <a:ext cx="676249" cy="369332"/>
          </a:xfrm>
          <a:prstGeom prst="rect">
            <a:avLst/>
          </a:prstGeom>
          <a:noFill/>
        </p:spPr>
        <p:txBody>
          <a:bodyPr wrap="square" rtlCol="0">
            <a:spAutoFit/>
          </a:bodyPr>
          <a:lstStyle/>
          <a:p>
            <a:r>
              <a:rPr lang="en-US" dirty="0"/>
              <a:t>NLP </a:t>
            </a:r>
          </a:p>
        </p:txBody>
      </p:sp>
      <p:sp>
        <p:nvSpPr>
          <p:cNvPr id="15" name="Arrow: Down 14">
            <a:extLst>
              <a:ext uri="{FF2B5EF4-FFF2-40B4-BE49-F238E27FC236}">
                <a16:creationId xmlns:a16="http://schemas.microsoft.com/office/drawing/2014/main" id="{9A4A18E7-2381-4372-9349-B45189C84F7A}"/>
              </a:ext>
            </a:extLst>
          </p:cNvPr>
          <p:cNvSpPr/>
          <p:nvPr/>
        </p:nvSpPr>
        <p:spPr>
          <a:xfrm rot="5400000">
            <a:off x="7599066" y="4392898"/>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588DA7C-E2AF-4491-9C40-BD9EF3EA9081}"/>
              </a:ext>
            </a:extLst>
          </p:cNvPr>
          <p:cNvSpPr txBox="1"/>
          <p:nvPr/>
        </p:nvSpPr>
        <p:spPr>
          <a:xfrm>
            <a:off x="4568941" y="4351407"/>
            <a:ext cx="2981840" cy="369332"/>
          </a:xfrm>
          <a:prstGeom prst="rect">
            <a:avLst/>
          </a:prstGeom>
          <a:noFill/>
        </p:spPr>
        <p:txBody>
          <a:bodyPr wrap="square" rtlCol="0">
            <a:spAutoFit/>
          </a:bodyPr>
          <a:lstStyle/>
          <a:p>
            <a:r>
              <a:rPr lang="en-US" dirty="0">
                <a:solidFill>
                  <a:srgbClr val="FF0000"/>
                </a:solidFill>
              </a:rPr>
              <a:t>Can we create a new patent?</a:t>
            </a:r>
          </a:p>
        </p:txBody>
      </p:sp>
      <p:sp>
        <p:nvSpPr>
          <p:cNvPr id="17" name="TextBox 16">
            <a:extLst>
              <a:ext uri="{FF2B5EF4-FFF2-40B4-BE49-F238E27FC236}">
                <a16:creationId xmlns:a16="http://schemas.microsoft.com/office/drawing/2014/main" id="{D16D68D8-122C-421E-BC0C-E8047BEAC127}"/>
              </a:ext>
            </a:extLst>
          </p:cNvPr>
          <p:cNvSpPr txBox="1"/>
          <p:nvPr/>
        </p:nvSpPr>
        <p:spPr>
          <a:xfrm>
            <a:off x="2602711" y="1090408"/>
            <a:ext cx="2126452" cy="707886"/>
          </a:xfrm>
          <a:prstGeom prst="rect">
            <a:avLst/>
          </a:prstGeom>
          <a:noFill/>
        </p:spPr>
        <p:txBody>
          <a:bodyPr wrap="square" rtlCol="0">
            <a:spAutoFit/>
          </a:bodyPr>
          <a:lstStyle/>
          <a:p>
            <a:r>
              <a:rPr lang="en-US" sz="4000" dirty="0">
                <a:solidFill>
                  <a:srgbClr val="FF0000"/>
                </a:solidFill>
                <a:effectLst>
                  <a:outerShdw blurRad="38100" dist="38100" dir="2700000" algn="tl">
                    <a:srgbClr val="000000">
                      <a:alpha val="43137"/>
                    </a:srgbClr>
                  </a:outerShdw>
                </a:effectLst>
              </a:rPr>
              <a:t>Numeric</a:t>
            </a:r>
          </a:p>
        </p:txBody>
      </p:sp>
      <p:sp>
        <p:nvSpPr>
          <p:cNvPr id="18" name="TextBox 17">
            <a:extLst>
              <a:ext uri="{FF2B5EF4-FFF2-40B4-BE49-F238E27FC236}">
                <a16:creationId xmlns:a16="http://schemas.microsoft.com/office/drawing/2014/main" id="{28BAF8F5-DA88-4EC6-A21F-86CAC699B57C}"/>
              </a:ext>
            </a:extLst>
          </p:cNvPr>
          <p:cNvSpPr txBox="1"/>
          <p:nvPr/>
        </p:nvSpPr>
        <p:spPr>
          <a:xfrm>
            <a:off x="2386013" y="3049407"/>
            <a:ext cx="2506475" cy="707886"/>
          </a:xfrm>
          <a:prstGeom prst="rect">
            <a:avLst/>
          </a:prstGeom>
          <a:noFill/>
        </p:spPr>
        <p:txBody>
          <a:bodyPr wrap="square" rtlCol="0">
            <a:spAutoFit/>
          </a:bodyPr>
          <a:lstStyle/>
          <a:p>
            <a:r>
              <a:rPr lang="en-US" sz="4000" dirty="0">
                <a:solidFill>
                  <a:srgbClr val="FF0000"/>
                </a:solidFill>
                <a:effectLst>
                  <a:outerShdw blurRad="38100" dist="38100" dir="2700000" algn="tl">
                    <a:srgbClr val="000000">
                      <a:alpha val="43137"/>
                    </a:srgbClr>
                  </a:outerShdw>
                </a:effectLst>
              </a:rPr>
              <a:t>Categorical</a:t>
            </a:r>
          </a:p>
        </p:txBody>
      </p:sp>
    </p:spTree>
    <p:extLst>
      <p:ext uri="{BB962C8B-B14F-4D97-AF65-F5344CB8AC3E}">
        <p14:creationId xmlns:p14="http://schemas.microsoft.com/office/powerpoint/2010/main" val="3951389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11</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1" name="TextBox 10">
            <a:extLst>
              <a:ext uri="{FF2B5EF4-FFF2-40B4-BE49-F238E27FC236}">
                <a16:creationId xmlns:a16="http://schemas.microsoft.com/office/drawing/2014/main" id="{076749C4-387F-4893-9370-801FF3FF0C38}"/>
              </a:ext>
            </a:extLst>
          </p:cNvPr>
          <p:cNvSpPr txBox="1"/>
          <p:nvPr/>
        </p:nvSpPr>
        <p:spPr>
          <a:xfrm>
            <a:off x="53499" y="449950"/>
            <a:ext cx="1065805" cy="369332"/>
          </a:xfrm>
          <a:prstGeom prst="rect">
            <a:avLst/>
          </a:prstGeom>
          <a:noFill/>
        </p:spPr>
        <p:txBody>
          <a:bodyPr wrap="square" rtlCol="0">
            <a:spAutoFit/>
          </a:bodyPr>
          <a:lstStyle/>
          <a:p>
            <a:r>
              <a:rPr lang="en-US" dirty="0"/>
              <a:t>patents </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096444" y="51098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15C634-1167-4FD1-B53B-C33CE3021D8F}"/>
              </a:ext>
            </a:extLst>
          </p:cNvPr>
          <p:cNvSpPr txBox="1"/>
          <p:nvPr/>
        </p:nvSpPr>
        <p:spPr>
          <a:xfrm>
            <a:off x="1322406" y="472809"/>
            <a:ext cx="4315134" cy="369332"/>
          </a:xfrm>
          <a:prstGeom prst="rect">
            <a:avLst/>
          </a:prstGeom>
          <a:noFill/>
        </p:spPr>
        <p:txBody>
          <a:bodyPr wrap="square" rtlCol="0">
            <a:spAutoFit/>
          </a:bodyPr>
          <a:lstStyle/>
          <a:p>
            <a:r>
              <a:rPr lang="en-US" dirty="0">
                <a:solidFill>
                  <a:srgbClr val="FF0000"/>
                </a:solidFill>
              </a:rPr>
              <a:t>Which </a:t>
            </a:r>
            <a:r>
              <a:rPr lang="en-US" dirty="0" err="1">
                <a:solidFill>
                  <a:srgbClr val="FF0000"/>
                </a:solidFill>
              </a:rPr>
              <a:t>uspc_class</a:t>
            </a:r>
            <a:r>
              <a:rPr lang="en-US" dirty="0">
                <a:solidFill>
                  <a:srgbClr val="FF0000"/>
                </a:solidFill>
              </a:rPr>
              <a:t> fits your application best?</a:t>
            </a:r>
          </a:p>
        </p:txBody>
      </p:sp>
      <p:sp>
        <p:nvSpPr>
          <p:cNvPr id="14" name="TextBox 13">
            <a:extLst>
              <a:ext uri="{FF2B5EF4-FFF2-40B4-BE49-F238E27FC236}">
                <a16:creationId xmlns:a16="http://schemas.microsoft.com/office/drawing/2014/main" id="{3C1FEAFA-E3B7-46B3-84B0-9B97F7960AEA}"/>
              </a:ext>
            </a:extLst>
          </p:cNvPr>
          <p:cNvSpPr txBox="1"/>
          <p:nvPr/>
        </p:nvSpPr>
        <p:spPr>
          <a:xfrm>
            <a:off x="53499" y="899398"/>
            <a:ext cx="3845926" cy="351104"/>
          </a:xfrm>
          <a:prstGeom prst="rect">
            <a:avLst/>
          </a:prstGeom>
          <a:noFill/>
        </p:spPr>
        <p:txBody>
          <a:bodyPr wrap="square" rtlCol="0">
            <a:spAutoFit/>
          </a:bodyPr>
          <a:lstStyle/>
          <a:p>
            <a:r>
              <a:rPr lang="en-US" sz="1600" dirty="0">
                <a:solidFill>
                  <a:srgbClr val="00B0F0"/>
                </a:solidFill>
              </a:rPr>
              <a:t>Electrical Communications: 345, 370, 709</a:t>
            </a:r>
          </a:p>
        </p:txBody>
      </p:sp>
      <p:pic>
        <p:nvPicPr>
          <p:cNvPr id="6" name="Picture 5">
            <a:extLst>
              <a:ext uri="{FF2B5EF4-FFF2-40B4-BE49-F238E27FC236}">
                <a16:creationId xmlns:a16="http://schemas.microsoft.com/office/drawing/2014/main" id="{CEA6E801-F375-4BCB-A7A0-F762DE37FF08}"/>
              </a:ext>
            </a:extLst>
          </p:cNvPr>
          <p:cNvPicPr>
            <a:picLocks noChangeAspect="1"/>
          </p:cNvPicPr>
          <p:nvPr/>
        </p:nvPicPr>
        <p:blipFill>
          <a:blip r:embed="rId3"/>
          <a:stretch>
            <a:fillRect/>
          </a:stretch>
        </p:blipFill>
        <p:spPr>
          <a:xfrm>
            <a:off x="143584" y="1421548"/>
            <a:ext cx="3832326" cy="1977317"/>
          </a:xfrm>
          <a:prstGeom prst="rect">
            <a:avLst/>
          </a:prstGeom>
        </p:spPr>
      </p:pic>
      <p:sp>
        <p:nvSpPr>
          <p:cNvPr id="15" name="Rectangle 14">
            <a:extLst>
              <a:ext uri="{FF2B5EF4-FFF2-40B4-BE49-F238E27FC236}">
                <a16:creationId xmlns:a16="http://schemas.microsoft.com/office/drawing/2014/main" id="{AAFE8A36-4C28-4719-A92E-D02EA4861001}"/>
              </a:ext>
            </a:extLst>
          </p:cNvPr>
          <p:cNvSpPr/>
          <p:nvPr/>
        </p:nvSpPr>
        <p:spPr>
          <a:xfrm>
            <a:off x="733670" y="3752158"/>
            <a:ext cx="8078459" cy="261610"/>
          </a:xfrm>
          <a:prstGeom prst="rect">
            <a:avLst/>
          </a:prstGeom>
        </p:spPr>
        <p:txBody>
          <a:bodyPr wrap="square">
            <a:spAutoFit/>
          </a:bodyPr>
          <a:lstStyle/>
          <a:p>
            <a:r>
              <a:rPr lang="en-US" sz="1100" dirty="0" err="1"/>
              <a:t>clf</a:t>
            </a:r>
            <a:r>
              <a:rPr lang="en-US" sz="1100" dirty="0"/>
              <a:t> = </a:t>
            </a:r>
            <a:r>
              <a:rPr lang="en-US" sz="1100" dirty="0" err="1"/>
              <a:t>GradientBoostingClassifier</a:t>
            </a:r>
            <a:r>
              <a:rPr lang="en-US" sz="1100" dirty="0"/>
              <a:t>(</a:t>
            </a:r>
            <a:r>
              <a:rPr lang="en-US" sz="1100" dirty="0" err="1"/>
              <a:t>n_estimators</a:t>
            </a:r>
            <a:r>
              <a:rPr lang="en-US" sz="1100" dirty="0"/>
              <a:t>=2000, </a:t>
            </a:r>
            <a:r>
              <a:rPr lang="en-US" sz="1100" dirty="0" err="1"/>
              <a:t>learning_rate</a:t>
            </a:r>
            <a:r>
              <a:rPr lang="en-US" sz="1100" dirty="0"/>
              <a:t>=0.001, </a:t>
            </a:r>
            <a:r>
              <a:rPr lang="en-US" sz="1100" dirty="0" err="1"/>
              <a:t>max_depth</a:t>
            </a:r>
            <a:r>
              <a:rPr lang="en-US" sz="1100" dirty="0"/>
              <a:t>=3, </a:t>
            </a:r>
            <a:r>
              <a:rPr lang="en-US" sz="1100" dirty="0" err="1"/>
              <a:t>random_state</a:t>
            </a:r>
            <a:r>
              <a:rPr lang="en-US" sz="1100" dirty="0"/>
              <a:t>=0).fit(</a:t>
            </a:r>
            <a:r>
              <a:rPr lang="en-US" sz="1100" dirty="0" err="1"/>
              <a:t>X_train_scaled</a:t>
            </a:r>
            <a:r>
              <a:rPr lang="en-US" sz="1100" dirty="0"/>
              <a:t>, </a:t>
            </a:r>
            <a:r>
              <a:rPr lang="en-US" sz="1100" dirty="0" err="1"/>
              <a:t>y_train</a:t>
            </a:r>
            <a:r>
              <a:rPr lang="en-US" sz="1100" dirty="0"/>
              <a:t>)</a:t>
            </a:r>
          </a:p>
        </p:txBody>
      </p:sp>
      <p:sp>
        <p:nvSpPr>
          <p:cNvPr id="16" name="Rectangle 1">
            <a:extLst>
              <a:ext uri="{FF2B5EF4-FFF2-40B4-BE49-F238E27FC236}">
                <a16:creationId xmlns:a16="http://schemas.microsoft.com/office/drawing/2014/main" id="{493AEF40-BBE8-42C1-9632-E9BD54EBF8EC}"/>
              </a:ext>
            </a:extLst>
          </p:cNvPr>
          <p:cNvSpPr>
            <a:spLocks noChangeArrowheads="1"/>
          </p:cNvSpPr>
          <p:nvPr/>
        </p:nvSpPr>
        <p:spPr bwMode="auto">
          <a:xfrm>
            <a:off x="204041" y="4158726"/>
            <a:ext cx="327974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ea typeface="var(--jp-code-font-family)"/>
              </a:rPr>
              <a:t>Training Data Score</a:t>
            </a:r>
            <a:r>
              <a:rPr kumimoji="0" lang="en-US" altLang="en-US" sz="1000" b="0" i="0" u="none" strike="noStrike" cap="none" normalizeH="0" baseline="0" dirty="0">
                <a:ln>
                  <a:noFill/>
                </a:ln>
                <a:solidFill>
                  <a:srgbClr val="00B0F0"/>
                </a:solidFill>
                <a:effectLst/>
                <a:ea typeface="var(--jp-code-font-family)"/>
              </a:rPr>
              <a:t>: 0.6107784431137725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ea typeface="var(--jp-code-font-family)"/>
              </a:rPr>
              <a:t>Testing Data Score: </a:t>
            </a:r>
            <a:r>
              <a:rPr kumimoji="0" lang="en-US" altLang="en-US" sz="1000" b="0" i="0" u="none" strike="noStrike" cap="none" normalizeH="0" baseline="0" dirty="0">
                <a:ln>
                  <a:noFill/>
                </a:ln>
                <a:solidFill>
                  <a:srgbClr val="00B0F0"/>
                </a:solidFill>
                <a:effectLst/>
                <a:ea typeface="var(--jp-code-font-family)"/>
              </a:rPr>
              <a:t>0.48502994011976047</a:t>
            </a:r>
            <a:r>
              <a:rPr kumimoji="0" lang="en-US" altLang="en-US" sz="600" b="0" i="0" u="none" strike="noStrike" cap="none" normalizeH="0" baseline="0" dirty="0">
                <a:ln>
                  <a:noFill/>
                </a:ln>
                <a:solidFill>
                  <a:srgbClr val="00B0F0"/>
                </a:solidFill>
                <a:effectLst/>
              </a:rPr>
              <a:t> </a:t>
            </a:r>
            <a:endParaRPr kumimoji="0" lang="en-US" altLang="en-US" sz="1800" b="0" i="0" u="none" strike="noStrike" cap="none" normalizeH="0" baseline="0" dirty="0">
              <a:ln>
                <a:noFill/>
              </a:ln>
              <a:solidFill>
                <a:srgbClr val="00B0F0"/>
              </a:solidFill>
              <a:effectLst/>
            </a:endParaRPr>
          </a:p>
        </p:txBody>
      </p:sp>
      <p:sp>
        <p:nvSpPr>
          <p:cNvPr id="17" name="TextBox 16">
            <a:extLst>
              <a:ext uri="{FF2B5EF4-FFF2-40B4-BE49-F238E27FC236}">
                <a16:creationId xmlns:a16="http://schemas.microsoft.com/office/drawing/2014/main" id="{C0AD33D3-1599-4655-B3CC-9112429CE1D1}"/>
              </a:ext>
            </a:extLst>
          </p:cNvPr>
          <p:cNvSpPr txBox="1"/>
          <p:nvPr/>
        </p:nvSpPr>
        <p:spPr>
          <a:xfrm>
            <a:off x="5148193" y="817247"/>
            <a:ext cx="3845926" cy="584775"/>
          </a:xfrm>
          <a:prstGeom prst="rect">
            <a:avLst/>
          </a:prstGeom>
          <a:noFill/>
        </p:spPr>
        <p:txBody>
          <a:bodyPr wrap="square" rtlCol="0">
            <a:spAutoFit/>
          </a:bodyPr>
          <a:lstStyle/>
          <a:p>
            <a:r>
              <a:rPr lang="en-US" sz="1600" dirty="0">
                <a:solidFill>
                  <a:srgbClr val="00B050"/>
                </a:solidFill>
              </a:rPr>
              <a:t>Electrical Communications and Drug: </a:t>
            </a:r>
          </a:p>
          <a:p>
            <a:r>
              <a:rPr lang="en-US" sz="1600" dirty="0">
                <a:solidFill>
                  <a:srgbClr val="00B050"/>
                </a:solidFill>
              </a:rPr>
              <a:t>345, 370, 514</a:t>
            </a:r>
          </a:p>
        </p:txBody>
      </p:sp>
      <p:pic>
        <p:nvPicPr>
          <p:cNvPr id="18" name="Picture 17">
            <a:extLst>
              <a:ext uri="{FF2B5EF4-FFF2-40B4-BE49-F238E27FC236}">
                <a16:creationId xmlns:a16="http://schemas.microsoft.com/office/drawing/2014/main" id="{2BBCBD00-F980-4C9A-ADB8-7EB2E2551B87}"/>
              </a:ext>
            </a:extLst>
          </p:cNvPr>
          <p:cNvPicPr>
            <a:picLocks noChangeAspect="1"/>
          </p:cNvPicPr>
          <p:nvPr/>
        </p:nvPicPr>
        <p:blipFill>
          <a:blip r:embed="rId4"/>
          <a:stretch>
            <a:fillRect/>
          </a:stretch>
        </p:blipFill>
        <p:spPr>
          <a:xfrm>
            <a:off x="4772900" y="1420492"/>
            <a:ext cx="3845926" cy="1978374"/>
          </a:xfrm>
          <a:prstGeom prst="rect">
            <a:avLst/>
          </a:prstGeom>
        </p:spPr>
      </p:pic>
      <p:sp>
        <p:nvSpPr>
          <p:cNvPr id="19" name="Rectangle 2">
            <a:extLst>
              <a:ext uri="{FF2B5EF4-FFF2-40B4-BE49-F238E27FC236}">
                <a16:creationId xmlns:a16="http://schemas.microsoft.com/office/drawing/2014/main" id="{40ED12A3-6096-4C12-B4FC-1321A8804583}"/>
              </a:ext>
            </a:extLst>
          </p:cNvPr>
          <p:cNvSpPr>
            <a:spLocks noChangeArrowheads="1"/>
          </p:cNvSpPr>
          <p:nvPr/>
        </p:nvSpPr>
        <p:spPr bwMode="auto">
          <a:xfrm>
            <a:off x="5568952" y="4158726"/>
            <a:ext cx="225382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ea typeface="var(--jp-code-font-family)"/>
              </a:rPr>
              <a:t>Training Data Score</a:t>
            </a:r>
            <a:r>
              <a:rPr kumimoji="0" lang="en-US" altLang="en-US" sz="1000" b="0" i="0" u="none" strike="noStrike" cap="none" normalizeH="0" baseline="0" dirty="0">
                <a:ln>
                  <a:noFill/>
                </a:ln>
                <a:solidFill>
                  <a:srgbClr val="00B050"/>
                </a:solidFill>
                <a:effectLst/>
                <a:ea typeface="var(--jp-code-font-family)"/>
              </a:rPr>
              <a:t>: 0.7078464106844741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ea typeface="var(--jp-code-font-family)"/>
              </a:rPr>
              <a:t>Testing Data Score: </a:t>
            </a:r>
            <a:r>
              <a:rPr kumimoji="0" lang="en-US" altLang="en-US" sz="1000" b="0" i="0" u="none" strike="noStrike" cap="none" normalizeH="0" baseline="0" dirty="0">
                <a:ln>
                  <a:noFill/>
                </a:ln>
                <a:solidFill>
                  <a:srgbClr val="00B050"/>
                </a:solidFill>
                <a:effectLst/>
                <a:ea typeface="var(--jp-code-font-family)"/>
              </a:rPr>
              <a:t>0.655</a:t>
            </a:r>
            <a:r>
              <a:rPr kumimoji="0" lang="en-US" altLang="en-US" sz="600" b="0" i="0" u="none" strike="noStrike" cap="none" normalizeH="0" baseline="0" dirty="0">
                <a:ln>
                  <a:noFill/>
                </a:ln>
                <a:solidFill>
                  <a:srgbClr val="00B050"/>
                </a:solidFill>
                <a:effectLst/>
              </a:rPr>
              <a:t> </a:t>
            </a:r>
            <a:endParaRPr kumimoji="0" lang="en-US" altLang="en-US" sz="1800" b="0" i="0" u="none" strike="noStrike" cap="none" normalizeH="0" baseline="0" dirty="0">
              <a:ln>
                <a:noFill/>
              </a:ln>
              <a:solidFill>
                <a:srgbClr val="00B050"/>
              </a:solidFill>
              <a:effectLst/>
            </a:endParaRPr>
          </a:p>
        </p:txBody>
      </p:sp>
      <p:sp>
        <p:nvSpPr>
          <p:cNvPr id="20" name="Rectangle 19">
            <a:extLst>
              <a:ext uri="{FF2B5EF4-FFF2-40B4-BE49-F238E27FC236}">
                <a16:creationId xmlns:a16="http://schemas.microsoft.com/office/drawing/2014/main" id="{423E44A4-4970-4EF7-9890-63545CC10D58}"/>
              </a:ext>
            </a:extLst>
          </p:cNvPr>
          <p:cNvSpPr/>
          <p:nvPr/>
        </p:nvSpPr>
        <p:spPr>
          <a:xfrm>
            <a:off x="382608" y="1734348"/>
            <a:ext cx="310336" cy="144462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EF0A4AA-F4C3-4FF7-B88D-D1DAE3B7ED09}"/>
              </a:ext>
            </a:extLst>
          </p:cNvPr>
          <p:cNvSpPr txBox="1"/>
          <p:nvPr/>
        </p:nvSpPr>
        <p:spPr>
          <a:xfrm>
            <a:off x="347736" y="2208942"/>
            <a:ext cx="238665" cy="584775"/>
          </a:xfrm>
          <a:prstGeom prst="rect">
            <a:avLst/>
          </a:prstGeom>
          <a:noFill/>
        </p:spPr>
        <p:txBody>
          <a:bodyPr wrap="square" rtlCol="0">
            <a:spAutoFit/>
          </a:bodyPr>
          <a:lstStyle/>
          <a:p>
            <a:r>
              <a:rPr lang="en-US" sz="3200" dirty="0">
                <a:solidFill>
                  <a:srgbClr val="FF0000"/>
                </a:solidFill>
              </a:rPr>
              <a:t>Y</a:t>
            </a:r>
          </a:p>
        </p:txBody>
      </p:sp>
      <p:sp>
        <p:nvSpPr>
          <p:cNvPr id="22" name="Rectangle 21">
            <a:extLst>
              <a:ext uri="{FF2B5EF4-FFF2-40B4-BE49-F238E27FC236}">
                <a16:creationId xmlns:a16="http://schemas.microsoft.com/office/drawing/2014/main" id="{65E0F5E5-6220-425A-A4E4-0B8117D9D585}"/>
              </a:ext>
            </a:extLst>
          </p:cNvPr>
          <p:cNvSpPr/>
          <p:nvPr/>
        </p:nvSpPr>
        <p:spPr>
          <a:xfrm>
            <a:off x="4993024" y="1734348"/>
            <a:ext cx="321925" cy="145792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6EF4CC9-BB55-472D-BDA6-8F03CA37FFFB}"/>
              </a:ext>
            </a:extLst>
          </p:cNvPr>
          <p:cNvSpPr txBox="1"/>
          <p:nvPr/>
        </p:nvSpPr>
        <p:spPr>
          <a:xfrm>
            <a:off x="4958153" y="2208942"/>
            <a:ext cx="247578" cy="584775"/>
          </a:xfrm>
          <a:prstGeom prst="rect">
            <a:avLst/>
          </a:prstGeom>
          <a:noFill/>
        </p:spPr>
        <p:txBody>
          <a:bodyPr wrap="square" rtlCol="0">
            <a:spAutoFit/>
          </a:bodyPr>
          <a:lstStyle/>
          <a:p>
            <a:r>
              <a:rPr lang="en-US" sz="3200" dirty="0">
                <a:solidFill>
                  <a:srgbClr val="FF0000"/>
                </a:solidFill>
              </a:rPr>
              <a:t>Y</a:t>
            </a:r>
          </a:p>
        </p:txBody>
      </p:sp>
    </p:spTree>
    <p:extLst>
      <p:ext uri="{BB962C8B-B14F-4D97-AF65-F5344CB8AC3E}">
        <p14:creationId xmlns:p14="http://schemas.microsoft.com/office/powerpoint/2010/main" val="316423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12</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1" name="TextBox 10">
            <a:extLst>
              <a:ext uri="{FF2B5EF4-FFF2-40B4-BE49-F238E27FC236}">
                <a16:creationId xmlns:a16="http://schemas.microsoft.com/office/drawing/2014/main" id="{076749C4-387F-4893-9370-801FF3FF0C38}"/>
              </a:ext>
            </a:extLst>
          </p:cNvPr>
          <p:cNvSpPr txBox="1"/>
          <p:nvPr/>
        </p:nvSpPr>
        <p:spPr>
          <a:xfrm>
            <a:off x="53499" y="449950"/>
            <a:ext cx="1065805" cy="369332"/>
          </a:xfrm>
          <a:prstGeom prst="rect">
            <a:avLst/>
          </a:prstGeom>
          <a:noFill/>
        </p:spPr>
        <p:txBody>
          <a:bodyPr wrap="square" rtlCol="0">
            <a:spAutoFit/>
          </a:bodyPr>
          <a:lstStyle/>
          <a:p>
            <a:r>
              <a:rPr lang="en-US" dirty="0"/>
              <a:t>patents </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096444" y="51098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15C634-1167-4FD1-B53B-C33CE3021D8F}"/>
              </a:ext>
            </a:extLst>
          </p:cNvPr>
          <p:cNvSpPr txBox="1"/>
          <p:nvPr/>
        </p:nvSpPr>
        <p:spPr>
          <a:xfrm>
            <a:off x="1322406" y="472809"/>
            <a:ext cx="4315134" cy="369332"/>
          </a:xfrm>
          <a:prstGeom prst="rect">
            <a:avLst/>
          </a:prstGeom>
          <a:noFill/>
        </p:spPr>
        <p:txBody>
          <a:bodyPr wrap="square" rtlCol="0">
            <a:spAutoFit/>
          </a:bodyPr>
          <a:lstStyle/>
          <a:p>
            <a:r>
              <a:rPr lang="en-US" dirty="0">
                <a:solidFill>
                  <a:srgbClr val="FF0000"/>
                </a:solidFill>
              </a:rPr>
              <a:t>Which </a:t>
            </a:r>
            <a:r>
              <a:rPr lang="en-US" dirty="0" err="1">
                <a:solidFill>
                  <a:srgbClr val="FF0000"/>
                </a:solidFill>
              </a:rPr>
              <a:t>uspc_class</a:t>
            </a:r>
            <a:r>
              <a:rPr lang="en-US" dirty="0">
                <a:solidFill>
                  <a:srgbClr val="FF0000"/>
                </a:solidFill>
              </a:rPr>
              <a:t> fits your application best?</a:t>
            </a:r>
          </a:p>
        </p:txBody>
      </p:sp>
      <p:pic>
        <p:nvPicPr>
          <p:cNvPr id="7" name="Picture 6">
            <a:extLst>
              <a:ext uri="{FF2B5EF4-FFF2-40B4-BE49-F238E27FC236}">
                <a16:creationId xmlns:a16="http://schemas.microsoft.com/office/drawing/2014/main" id="{BC129D51-A758-456E-B151-B06EE7C569D5}"/>
              </a:ext>
            </a:extLst>
          </p:cNvPr>
          <p:cNvPicPr>
            <a:picLocks noChangeAspect="1"/>
          </p:cNvPicPr>
          <p:nvPr/>
        </p:nvPicPr>
        <p:blipFill>
          <a:blip r:embed="rId2"/>
          <a:stretch>
            <a:fillRect/>
          </a:stretch>
        </p:blipFill>
        <p:spPr>
          <a:xfrm>
            <a:off x="1082170" y="1061204"/>
            <a:ext cx="3277794" cy="3245098"/>
          </a:xfrm>
          <a:prstGeom prst="rect">
            <a:avLst/>
          </a:prstGeom>
        </p:spPr>
      </p:pic>
      <p:sp>
        <p:nvSpPr>
          <p:cNvPr id="8" name="Rectangle 7">
            <a:hlinkClick r:id="rId3"/>
            <a:extLst>
              <a:ext uri="{FF2B5EF4-FFF2-40B4-BE49-F238E27FC236}">
                <a16:creationId xmlns:a16="http://schemas.microsoft.com/office/drawing/2014/main" id="{20BB3B93-E2D7-45BF-B1BB-15FD747C566F}"/>
              </a:ext>
            </a:extLst>
          </p:cNvPr>
          <p:cNvSpPr/>
          <p:nvPr/>
        </p:nvSpPr>
        <p:spPr>
          <a:xfrm>
            <a:off x="4359964" y="3659971"/>
            <a:ext cx="4572000" cy="646331"/>
          </a:xfrm>
          <a:prstGeom prst="rect">
            <a:avLst/>
          </a:prstGeom>
        </p:spPr>
        <p:txBody>
          <a:bodyPr>
            <a:spAutoFit/>
          </a:bodyPr>
          <a:lstStyle/>
          <a:p>
            <a:r>
              <a:rPr lang="en-US" sz="1200" dirty="0">
                <a:hlinkClick r:id="rId3"/>
              </a:rPr>
              <a:t>https://app.powerbi.com/view?r=eyJrIjoiZDY3ZGYwM2YtNGYxNi00ZTIxLTllMTUtNmU0N2NkNmQyNTQ1IiwidCI6IjNlOGRiZjFjLTM0YjctNDZiNy04OTcyLTg2MDU4NDJlZjBkZiIsImMiOjN9</a:t>
            </a:r>
            <a:endParaRPr lang="en-US" sz="1200" dirty="0"/>
          </a:p>
        </p:txBody>
      </p:sp>
    </p:spTree>
    <p:extLst>
      <p:ext uri="{BB962C8B-B14F-4D97-AF65-F5344CB8AC3E}">
        <p14:creationId xmlns:p14="http://schemas.microsoft.com/office/powerpoint/2010/main" val="304179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13</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511233" y="50776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92B22E-E29F-499F-931E-058B9A233E8E}"/>
              </a:ext>
            </a:extLst>
          </p:cNvPr>
          <p:cNvSpPr txBox="1"/>
          <p:nvPr/>
        </p:nvSpPr>
        <p:spPr>
          <a:xfrm>
            <a:off x="53499" y="462170"/>
            <a:ext cx="1480594" cy="369332"/>
          </a:xfrm>
          <a:prstGeom prst="rect">
            <a:avLst/>
          </a:prstGeom>
          <a:noFill/>
        </p:spPr>
        <p:txBody>
          <a:bodyPr wrap="square" rtlCol="0">
            <a:spAutoFit/>
          </a:bodyPr>
          <a:lstStyle/>
          <a:p>
            <a:r>
              <a:rPr lang="en-US" dirty="0"/>
              <a:t>applications </a:t>
            </a:r>
          </a:p>
        </p:txBody>
      </p:sp>
      <p:sp>
        <p:nvSpPr>
          <p:cNvPr id="14" name="TextBox 13">
            <a:extLst>
              <a:ext uri="{FF2B5EF4-FFF2-40B4-BE49-F238E27FC236}">
                <a16:creationId xmlns:a16="http://schemas.microsoft.com/office/drawing/2014/main" id="{967BD428-4E23-4767-BFBD-8F2B52C70C8E}"/>
              </a:ext>
            </a:extLst>
          </p:cNvPr>
          <p:cNvSpPr txBox="1"/>
          <p:nvPr/>
        </p:nvSpPr>
        <p:spPr>
          <a:xfrm>
            <a:off x="1821099" y="460563"/>
            <a:ext cx="3542320" cy="369332"/>
          </a:xfrm>
          <a:prstGeom prst="rect">
            <a:avLst/>
          </a:prstGeom>
          <a:noFill/>
        </p:spPr>
        <p:txBody>
          <a:bodyPr wrap="square" rtlCol="0">
            <a:spAutoFit/>
          </a:bodyPr>
          <a:lstStyle/>
          <a:p>
            <a:r>
              <a:rPr lang="en-US" dirty="0">
                <a:solidFill>
                  <a:srgbClr val="FF0000"/>
                </a:solidFill>
              </a:rPr>
              <a:t>Will your application be patented?</a:t>
            </a:r>
          </a:p>
        </p:txBody>
      </p:sp>
      <p:pic>
        <p:nvPicPr>
          <p:cNvPr id="6" name="Picture 5">
            <a:extLst>
              <a:ext uri="{FF2B5EF4-FFF2-40B4-BE49-F238E27FC236}">
                <a16:creationId xmlns:a16="http://schemas.microsoft.com/office/drawing/2014/main" id="{A947A5B6-074B-4AE5-B896-EAE12B0EFAD2}"/>
              </a:ext>
            </a:extLst>
          </p:cNvPr>
          <p:cNvPicPr>
            <a:picLocks noChangeAspect="1"/>
          </p:cNvPicPr>
          <p:nvPr/>
        </p:nvPicPr>
        <p:blipFill>
          <a:blip r:embed="rId2"/>
          <a:stretch>
            <a:fillRect/>
          </a:stretch>
        </p:blipFill>
        <p:spPr>
          <a:xfrm>
            <a:off x="126207" y="1045738"/>
            <a:ext cx="8891586" cy="3355158"/>
          </a:xfrm>
          <a:prstGeom prst="rect">
            <a:avLst/>
          </a:prstGeom>
        </p:spPr>
      </p:pic>
      <p:sp>
        <p:nvSpPr>
          <p:cNvPr id="15" name="Rectangle 14">
            <a:extLst>
              <a:ext uri="{FF2B5EF4-FFF2-40B4-BE49-F238E27FC236}">
                <a16:creationId xmlns:a16="http://schemas.microsoft.com/office/drawing/2014/main" id="{BE5A5230-31D4-4E4D-97C8-A1CFFCEA6FD1}"/>
              </a:ext>
            </a:extLst>
          </p:cNvPr>
          <p:cNvSpPr/>
          <p:nvPr/>
        </p:nvSpPr>
        <p:spPr>
          <a:xfrm>
            <a:off x="1821099" y="1045738"/>
            <a:ext cx="7196694" cy="309513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480CCD-83EF-428D-80E5-45B478E33821}"/>
              </a:ext>
            </a:extLst>
          </p:cNvPr>
          <p:cNvSpPr/>
          <p:nvPr/>
        </p:nvSpPr>
        <p:spPr>
          <a:xfrm>
            <a:off x="698879" y="1045738"/>
            <a:ext cx="1041754" cy="309513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40665C-F8E2-4A4D-B814-D0BA7F052CDF}"/>
              </a:ext>
            </a:extLst>
          </p:cNvPr>
          <p:cNvSpPr txBox="1"/>
          <p:nvPr/>
        </p:nvSpPr>
        <p:spPr>
          <a:xfrm>
            <a:off x="984011" y="2174752"/>
            <a:ext cx="871982" cy="1015663"/>
          </a:xfrm>
          <a:prstGeom prst="rect">
            <a:avLst/>
          </a:prstGeom>
          <a:noFill/>
        </p:spPr>
        <p:txBody>
          <a:bodyPr wrap="square" rtlCol="0">
            <a:spAutoFit/>
          </a:bodyPr>
          <a:lstStyle/>
          <a:p>
            <a:r>
              <a:rPr lang="en-US" sz="6000" b="1" dirty="0">
                <a:solidFill>
                  <a:srgbClr val="FF0000"/>
                </a:solidFill>
              </a:rPr>
              <a:t>Y</a:t>
            </a:r>
          </a:p>
        </p:txBody>
      </p:sp>
      <p:sp>
        <p:nvSpPr>
          <p:cNvPr id="18" name="TextBox 17">
            <a:extLst>
              <a:ext uri="{FF2B5EF4-FFF2-40B4-BE49-F238E27FC236}">
                <a16:creationId xmlns:a16="http://schemas.microsoft.com/office/drawing/2014/main" id="{225239B1-8DF8-4D78-AA34-67D2964CE613}"/>
              </a:ext>
            </a:extLst>
          </p:cNvPr>
          <p:cNvSpPr txBox="1"/>
          <p:nvPr/>
        </p:nvSpPr>
        <p:spPr>
          <a:xfrm>
            <a:off x="5363419" y="2174751"/>
            <a:ext cx="871982" cy="1015663"/>
          </a:xfrm>
          <a:prstGeom prst="rect">
            <a:avLst/>
          </a:prstGeom>
          <a:noFill/>
        </p:spPr>
        <p:txBody>
          <a:bodyPr wrap="square" rtlCol="0">
            <a:spAutoFit/>
          </a:bodyPr>
          <a:lstStyle/>
          <a:p>
            <a:r>
              <a:rPr lang="en-US" sz="6000" b="1" dirty="0">
                <a:solidFill>
                  <a:srgbClr val="FF0000"/>
                </a:solidFill>
              </a:rPr>
              <a:t>X</a:t>
            </a:r>
          </a:p>
        </p:txBody>
      </p:sp>
    </p:spTree>
    <p:extLst>
      <p:ext uri="{BB962C8B-B14F-4D97-AF65-F5344CB8AC3E}">
        <p14:creationId xmlns:p14="http://schemas.microsoft.com/office/powerpoint/2010/main" val="1955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14</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511233" y="50776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92B22E-E29F-499F-931E-058B9A233E8E}"/>
              </a:ext>
            </a:extLst>
          </p:cNvPr>
          <p:cNvSpPr txBox="1"/>
          <p:nvPr/>
        </p:nvSpPr>
        <p:spPr>
          <a:xfrm>
            <a:off x="53499" y="462170"/>
            <a:ext cx="1480594" cy="369332"/>
          </a:xfrm>
          <a:prstGeom prst="rect">
            <a:avLst/>
          </a:prstGeom>
          <a:noFill/>
        </p:spPr>
        <p:txBody>
          <a:bodyPr wrap="square" rtlCol="0">
            <a:spAutoFit/>
          </a:bodyPr>
          <a:lstStyle/>
          <a:p>
            <a:r>
              <a:rPr lang="en-US" dirty="0"/>
              <a:t>applications </a:t>
            </a:r>
          </a:p>
        </p:txBody>
      </p:sp>
      <p:sp>
        <p:nvSpPr>
          <p:cNvPr id="14" name="TextBox 13">
            <a:extLst>
              <a:ext uri="{FF2B5EF4-FFF2-40B4-BE49-F238E27FC236}">
                <a16:creationId xmlns:a16="http://schemas.microsoft.com/office/drawing/2014/main" id="{967BD428-4E23-4767-BFBD-8F2B52C70C8E}"/>
              </a:ext>
            </a:extLst>
          </p:cNvPr>
          <p:cNvSpPr txBox="1"/>
          <p:nvPr/>
        </p:nvSpPr>
        <p:spPr>
          <a:xfrm>
            <a:off x="1821099" y="460563"/>
            <a:ext cx="3542320" cy="369332"/>
          </a:xfrm>
          <a:prstGeom prst="rect">
            <a:avLst/>
          </a:prstGeom>
          <a:noFill/>
        </p:spPr>
        <p:txBody>
          <a:bodyPr wrap="square" rtlCol="0">
            <a:spAutoFit/>
          </a:bodyPr>
          <a:lstStyle/>
          <a:p>
            <a:r>
              <a:rPr lang="en-US" dirty="0">
                <a:solidFill>
                  <a:srgbClr val="FF0000"/>
                </a:solidFill>
              </a:rPr>
              <a:t>Will your application be patented?</a:t>
            </a:r>
          </a:p>
        </p:txBody>
      </p:sp>
      <p:sp>
        <p:nvSpPr>
          <p:cNvPr id="15" name="Rectangle 14">
            <a:extLst>
              <a:ext uri="{FF2B5EF4-FFF2-40B4-BE49-F238E27FC236}">
                <a16:creationId xmlns:a16="http://schemas.microsoft.com/office/drawing/2014/main" id="{BE5A5230-31D4-4E4D-97C8-A1CFFCEA6FD1}"/>
              </a:ext>
            </a:extLst>
          </p:cNvPr>
          <p:cNvSpPr/>
          <p:nvPr/>
        </p:nvSpPr>
        <p:spPr>
          <a:xfrm>
            <a:off x="1821099" y="1045738"/>
            <a:ext cx="7196694" cy="309513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2480CCD-83EF-428D-80E5-45B478E33821}"/>
              </a:ext>
            </a:extLst>
          </p:cNvPr>
          <p:cNvSpPr/>
          <p:nvPr/>
        </p:nvSpPr>
        <p:spPr>
          <a:xfrm>
            <a:off x="698879" y="1045738"/>
            <a:ext cx="1041754" cy="309513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1F5587C-21B6-4DCE-BF76-8F9497767DFC}"/>
              </a:ext>
            </a:extLst>
          </p:cNvPr>
          <p:cNvGraphicFramePr>
            <a:graphicFrameLocks noGrp="1"/>
          </p:cNvGraphicFramePr>
          <p:nvPr>
            <p:extLst>
              <p:ext uri="{D42A27DB-BD31-4B8C-83A1-F6EECF244321}">
                <p14:modId xmlns:p14="http://schemas.microsoft.com/office/powerpoint/2010/main" val="2578233073"/>
              </p:ext>
            </p:extLst>
          </p:nvPr>
        </p:nvGraphicFramePr>
        <p:xfrm>
          <a:off x="881137" y="1172239"/>
          <a:ext cx="5021057" cy="1176340"/>
        </p:xfrm>
        <a:graphic>
          <a:graphicData uri="http://schemas.openxmlformats.org/drawingml/2006/table">
            <a:tbl>
              <a:tblPr>
                <a:tableStyleId>{5C22544A-7EE6-4342-B048-85BDC9FD1C3A}</a:tableStyleId>
              </a:tblPr>
              <a:tblGrid>
                <a:gridCol w="1812007">
                  <a:extLst>
                    <a:ext uri="{9D8B030D-6E8A-4147-A177-3AD203B41FA5}">
                      <a16:colId xmlns:a16="http://schemas.microsoft.com/office/drawing/2014/main" val="544869507"/>
                    </a:ext>
                  </a:extLst>
                </a:gridCol>
                <a:gridCol w="1604525">
                  <a:extLst>
                    <a:ext uri="{9D8B030D-6E8A-4147-A177-3AD203B41FA5}">
                      <a16:colId xmlns:a16="http://schemas.microsoft.com/office/drawing/2014/main" val="2185681072"/>
                    </a:ext>
                  </a:extLst>
                </a:gridCol>
                <a:gridCol w="1604525">
                  <a:extLst>
                    <a:ext uri="{9D8B030D-6E8A-4147-A177-3AD203B41FA5}">
                      <a16:colId xmlns:a16="http://schemas.microsoft.com/office/drawing/2014/main" val="1985574978"/>
                    </a:ext>
                  </a:extLst>
                </a:gridCol>
              </a:tblGrid>
              <a:tr h="294085">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ctr"/>
                      <a:r>
                        <a:rPr lang="en-US" sz="1200" u="none" strike="noStrike">
                          <a:effectLst/>
                        </a:rPr>
                        <a:t>Training Data Score</a:t>
                      </a:r>
                      <a:endParaRPr lang="en-US" sz="1200" b="0" i="0" u="none" strike="noStrike">
                        <a:solidFill>
                          <a:srgbClr val="0070C0"/>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Testing Data Score</a:t>
                      </a:r>
                      <a:endParaRPr lang="en-US" sz="1200" b="0" i="0" u="none" strike="noStrike">
                        <a:solidFill>
                          <a:srgbClr val="0070C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31447932"/>
                  </a:ext>
                </a:extLst>
              </a:tr>
              <a:tr h="294085">
                <a:tc>
                  <a:txBody>
                    <a:bodyPr/>
                    <a:lstStyle/>
                    <a:p>
                      <a:pPr algn="l" rtl="0" fontAlgn="ctr"/>
                      <a:r>
                        <a:rPr lang="en-US" sz="1200" u="none" strike="noStrike">
                          <a:effectLst/>
                        </a:rPr>
                        <a:t>Logistic regression  </a:t>
                      </a:r>
                      <a:endParaRPr lang="en-US" sz="1200" b="0" i="0" u="none" strike="noStrike">
                        <a:solidFill>
                          <a:srgbClr val="548235"/>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0.920866935</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0.676747312</a:t>
                      </a:r>
                      <a:endParaRPr lang="en-US"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67852111"/>
                  </a:ext>
                </a:extLst>
              </a:tr>
              <a:tr h="294085">
                <a:tc>
                  <a:txBody>
                    <a:bodyPr/>
                    <a:lstStyle/>
                    <a:p>
                      <a:pPr algn="l" rtl="0" fontAlgn="ctr"/>
                      <a:r>
                        <a:rPr lang="en-US" sz="1200" u="none" strike="noStrike">
                          <a:effectLst/>
                        </a:rPr>
                        <a:t>Random forest</a:t>
                      </a:r>
                      <a:endParaRPr lang="en-US" sz="1200" b="0" i="0" u="none" strike="noStrike">
                        <a:solidFill>
                          <a:srgbClr val="548235"/>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0.583725358</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0.583165323</a:t>
                      </a:r>
                      <a:endParaRPr lang="en-US"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55885771"/>
                  </a:ext>
                </a:extLst>
              </a:tr>
              <a:tr h="294085">
                <a:tc>
                  <a:txBody>
                    <a:bodyPr/>
                    <a:lstStyle/>
                    <a:p>
                      <a:pPr algn="l" rtl="0" fontAlgn="ctr"/>
                      <a:r>
                        <a:rPr lang="en-US" sz="1200" u="none" strike="noStrike">
                          <a:effectLst/>
                        </a:rPr>
                        <a:t>Gradient boosting</a:t>
                      </a:r>
                      <a:endParaRPr lang="en-US" sz="1200" b="0" i="0" u="none" strike="noStrike">
                        <a:solidFill>
                          <a:srgbClr val="548235"/>
                        </a:solidFill>
                        <a:effectLst/>
                        <a:latin typeface="Calibri" panose="020F0502020204030204" pitchFamily="34" charset="0"/>
                      </a:endParaRPr>
                    </a:p>
                  </a:txBody>
                  <a:tcPr marL="7620" marR="7620" marT="7620" marB="0" anchor="ctr"/>
                </a:tc>
                <a:tc>
                  <a:txBody>
                    <a:bodyPr/>
                    <a:lstStyle/>
                    <a:p>
                      <a:pPr algn="l" fontAlgn="ctr"/>
                      <a:r>
                        <a:rPr lang="en-US" sz="1200" u="none" strike="noStrike">
                          <a:effectLst/>
                        </a:rPr>
                        <a:t>0.736727151</a:t>
                      </a:r>
                      <a:endParaRPr lang="en-US"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0.683467742</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8024968"/>
                  </a:ext>
                </a:extLst>
              </a:tr>
            </a:tbl>
          </a:graphicData>
        </a:graphic>
      </p:graphicFrame>
      <p:pic>
        <p:nvPicPr>
          <p:cNvPr id="7" name="Picture 6">
            <a:extLst>
              <a:ext uri="{FF2B5EF4-FFF2-40B4-BE49-F238E27FC236}">
                <a16:creationId xmlns:a16="http://schemas.microsoft.com/office/drawing/2014/main" id="{8D81621B-BB69-4C58-B18E-FAFEE54EDCBE}"/>
              </a:ext>
            </a:extLst>
          </p:cNvPr>
          <p:cNvPicPr>
            <a:picLocks noChangeAspect="1"/>
          </p:cNvPicPr>
          <p:nvPr/>
        </p:nvPicPr>
        <p:blipFill>
          <a:blip r:embed="rId3"/>
          <a:stretch>
            <a:fillRect/>
          </a:stretch>
        </p:blipFill>
        <p:spPr>
          <a:xfrm>
            <a:off x="6017468" y="2956690"/>
            <a:ext cx="2919274" cy="1093840"/>
          </a:xfrm>
          <a:prstGeom prst="rect">
            <a:avLst/>
          </a:prstGeom>
        </p:spPr>
      </p:pic>
    </p:spTree>
    <p:extLst>
      <p:ext uri="{BB962C8B-B14F-4D97-AF65-F5344CB8AC3E}">
        <p14:creationId xmlns:p14="http://schemas.microsoft.com/office/powerpoint/2010/main" val="347101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15</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511233" y="50776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92B22E-E29F-499F-931E-058B9A233E8E}"/>
              </a:ext>
            </a:extLst>
          </p:cNvPr>
          <p:cNvSpPr txBox="1"/>
          <p:nvPr/>
        </p:nvSpPr>
        <p:spPr>
          <a:xfrm>
            <a:off x="53499" y="462170"/>
            <a:ext cx="1480594" cy="369332"/>
          </a:xfrm>
          <a:prstGeom prst="rect">
            <a:avLst/>
          </a:prstGeom>
          <a:noFill/>
        </p:spPr>
        <p:txBody>
          <a:bodyPr wrap="square" rtlCol="0">
            <a:spAutoFit/>
          </a:bodyPr>
          <a:lstStyle/>
          <a:p>
            <a:r>
              <a:rPr lang="en-US" dirty="0"/>
              <a:t>applications </a:t>
            </a:r>
          </a:p>
        </p:txBody>
      </p:sp>
      <p:sp>
        <p:nvSpPr>
          <p:cNvPr id="14" name="TextBox 13">
            <a:extLst>
              <a:ext uri="{FF2B5EF4-FFF2-40B4-BE49-F238E27FC236}">
                <a16:creationId xmlns:a16="http://schemas.microsoft.com/office/drawing/2014/main" id="{967BD428-4E23-4767-BFBD-8F2B52C70C8E}"/>
              </a:ext>
            </a:extLst>
          </p:cNvPr>
          <p:cNvSpPr txBox="1"/>
          <p:nvPr/>
        </p:nvSpPr>
        <p:spPr>
          <a:xfrm>
            <a:off x="1821099" y="460563"/>
            <a:ext cx="3542320" cy="369332"/>
          </a:xfrm>
          <a:prstGeom prst="rect">
            <a:avLst/>
          </a:prstGeom>
          <a:noFill/>
        </p:spPr>
        <p:txBody>
          <a:bodyPr wrap="square" rtlCol="0">
            <a:spAutoFit/>
          </a:bodyPr>
          <a:lstStyle/>
          <a:p>
            <a:r>
              <a:rPr lang="en-US" dirty="0">
                <a:solidFill>
                  <a:srgbClr val="FF0000"/>
                </a:solidFill>
              </a:rPr>
              <a:t>Will your application be patented?</a:t>
            </a:r>
          </a:p>
        </p:txBody>
      </p:sp>
      <p:pic>
        <p:nvPicPr>
          <p:cNvPr id="6" name="Picture 5">
            <a:extLst>
              <a:ext uri="{FF2B5EF4-FFF2-40B4-BE49-F238E27FC236}">
                <a16:creationId xmlns:a16="http://schemas.microsoft.com/office/drawing/2014/main" id="{9D8149A9-E1B7-4E70-90A1-7358D4D7E826}"/>
              </a:ext>
            </a:extLst>
          </p:cNvPr>
          <p:cNvPicPr>
            <a:picLocks noChangeAspect="1"/>
          </p:cNvPicPr>
          <p:nvPr/>
        </p:nvPicPr>
        <p:blipFill>
          <a:blip r:embed="rId3"/>
          <a:stretch>
            <a:fillRect/>
          </a:stretch>
        </p:blipFill>
        <p:spPr>
          <a:xfrm>
            <a:off x="381379" y="799825"/>
            <a:ext cx="4489979" cy="3967438"/>
          </a:xfrm>
          <a:prstGeom prst="rect">
            <a:avLst/>
          </a:prstGeom>
        </p:spPr>
      </p:pic>
      <p:sp>
        <p:nvSpPr>
          <p:cNvPr id="9" name="TextBox 8">
            <a:extLst>
              <a:ext uri="{FF2B5EF4-FFF2-40B4-BE49-F238E27FC236}">
                <a16:creationId xmlns:a16="http://schemas.microsoft.com/office/drawing/2014/main" id="{81E31485-18AB-4A5F-A987-569CCFF8DB58}"/>
              </a:ext>
            </a:extLst>
          </p:cNvPr>
          <p:cNvSpPr txBox="1"/>
          <p:nvPr/>
        </p:nvSpPr>
        <p:spPr>
          <a:xfrm>
            <a:off x="3390764" y="3274643"/>
            <a:ext cx="1480594" cy="369332"/>
          </a:xfrm>
          <a:prstGeom prst="rect">
            <a:avLst/>
          </a:prstGeom>
          <a:noFill/>
        </p:spPr>
        <p:txBody>
          <a:bodyPr wrap="square" rtlCol="0">
            <a:spAutoFit/>
          </a:bodyPr>
          <a:lstStyle/>
          <a:p>
            <a:r>
              <a:rPr lang="en-US" dirty="0"/>
              <a:t>ML Pipeline </a:t>
            </a:r>
          </a:p>
        </p:txBody>
      </p:sp>
    </p:spTree>
    <p:extLst>
      <p:ext uri="{BB962C8B-B14F-4D97-AF65-F5344CB8AC3E}">
        <p14:creationId xmlns:p14="http://schemas.microsoft.com/office/powerpoint/2010/main" val="61995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16</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1511233" y="507764"/>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F92B22E-E29F-499F-931E-058B9A233E8E}"/>
              </a:ext>
            </a:extLst>
          </p:cNvPr>
          <p:cNvSpPr txBox="1"/>
          <p:nvPr/>
        </p:nvSpPr>
        <p:spPr>
          <a:xfrm>
            <a:off x="53499" y="462170"/>
            <a:ext cx="1480594" cy="369332"/>
          </a:xfrm>
          <a:prstGeom prst="rect">
            <a:avLst/>
          </a:prstGeom>
          <a:noFill/>
        </p:spPr>
        <p:txBody>
          <a:bodyPr wrap="square" rtlCol="0">
            <a:spAutoFit/>
          </a:bodyPr>
          <a:lstStyle/>
          <a:p>
            <a:r>
              <a:rPr lang="en-US" dirty="0"/>
              <a:t>applications </a:t>
            </a:r>
          </a:p>
        </p:txBody>
      </p:sp>
      <p:sp>
        <p:nvSpPr>
          <p:cNvPr id="14" name="TextBox 13">
            <a:extLst>
              <a:ext uri="{FF2B5EF4-FFF2-40B4-BE49-F238E27FC236}">
                <a16:creationId xmlns:a16="http://schemas.microsoft.com/office/drawing/2014/main" id="{967BD428-4E23-4767-BFBD-8F2B52C70C8E}"/>
              </a:ext>
            </a:extLst>
          </p:cNvPr>
          <p:cNvSpPr txBox="1"/>
          <p:nvPr/>
        </p:nvSpPr>
        <p:spPr>
          <a:xfrm>
            <a:off x="1821099" y="460563"/>
            <a:ext cx="3542320" cy="369332"/>
          </a:xfrm>
          <a:prstGeom prst="rect">
            <a:avLst/>
          </a:prstGeom>
          <a:noFill/>
        </p:spPr>
        <p:txBody>
          <a:bodyPr wrap="square" rtlCol="0">
            <a:spAutoFit/>
          </a:bodyPr>
          <a:lstStyle/>
          <a:p>
            <a:r>
              <a:rPr lang="en-US" dirty="0">
                <a:solidFill>
                  <a:srgbClr val="FF0000"/>
                </a:solidFill>
              </a:rPr>
              <a:t>Will your application be patented?</a:t>
            </a:r>
          </a:p>
        </p:txBody>
      </p:sp>
      <p:pic>
        <p:nvPicPr>
          <p:cNvPr id="8" name="Picture 7">
            <a:extLst>
              <a:ext uri="{FF2B5EF4-FFF2-40B4-BE49-F238E27FC236}">
                <a16:creationId xmlns:a16="http://schemas.microsoft.com/office/drawing/2014/main" id="{A699F957-BE63-4395-AB61-997216B127E0}"/>
              </a:ext>
            </a:extLst>
          </p:cNvPr>
          <p:cNvPicPr>
            <a:picLocks noChangeAspect="1"/>
          </p:cNvPicPr>
          <p:nvPr/>
        </p:nvPicPr>
        <p:blipFill>
          <a:blip r:embed="rId3"/>
          <a:stretch>
            <a:fillRect/>
          </a:stretch>
        </p:blipFill>
        <p:spPr>
          <a:xfrm>
            <a:off x="242887" y="1467568"/>
            <a:ext cx="8658225" cy="2628900"/>
          </a:xfrm>
          <a:prstGeom prst="rect">
            <a:avLst/>
          </a:prstGeom>
        </p:spPr>
      </p:pic>
      <p:sp>
        <p:nvSpPr>
          <p:cNvPr id="11" name="Rectangle 10">
            <a:extLst>
              <a:ext uri="{FF2B5EF4-FFF2-40B4-BE49-F238E27FC236}">
                <a16:creationId xmlns:a16="http://schemas.microsoft.com/office/drawing/2014/main" id="{E36A6FA5-DFAE-4AA8-A704-B005A0A86F6C}"/>
              </a:ext>
            </a:extLst>
          </p:cNvPr>
          <p:cNvSpPr/>
          <p:nvPr/>
        </p:nvSpPr>
        <p:spPr>
          <a:xfrm>
            <a:off x="1169936" y="3461493"/>
            <a:ext cx="847790" cy="27167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809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17</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7BD428-4E23-4767-BFBD-8F2B52C70C8E}"/>
              </a:ext>
            </a:extLst>
          </p:cNvPr>
          <p:cNvSpPr txBox="1"/>
          <p:nvPr/>
        </p:nvSpPr>
        <p:spPr>
          <a:xfrm>
            <a:off x="967154" y="446728"/>
            <a:ext cx="6298039" cy="369332"/>
          </a:xfrm>
          <a:prstGeom prst="rect">
            <a:avLst/>
          </a:prstGeom>
          <a:noFill/>
        </p:spPr>
        <p:txBody>
          <a:bodyPr wrap="square" rtlCol="0">
            <a:spAutoFit/>
          </a:bodyPr>
          <a:lstStyle/>
          <a:p>
            <a:r>
              <a:rPr lang="en-US" dirty="0">
                <a:solidFill>
                  <a:srgbClr val="FF0000"/>
                </a:solidFill>
              </a:rPr>
              <a:t>Can we create a new patent? – Scrape previous patent claims</a:t>
            </a:r>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pic>
        <p:nvPicPr>
          <p:cNvPr id="5" name="Picture 4">
            <a:extLst>
              <a:ext uri="{FF2B5EF4-FFF2-40B4-BE49-F238E27FC236}">
                <a16:creationId xmlns:a16="http://schemas.microsoft.com/office/drawing/2014/main" id="{0E8A208F-BAE2-44A7-93AF-4A73610CDD74}"/>
              </a:ext>
            </a:extLst>
          </p:cNvPr>
          <p:cNvPicPr>
            <a:picLocks noChangeAspect="1"/>
          </p:cNvPicPr>
          <p:nvPr/>
        </p:nvPicPr>
        <p:blipFill>
          <a:blip r:embed="rId3"/>
          <a:stretch>
            <a:fillRect/>
          </a:stretch>
        </p:blipFill>
        <p:spPr>
          <a:xfrm>
            <a:off x="583257" y="816060"/>
            <a:ext cx="5693365" cy="3823035"/>
          </a:xfrm>
          <a:prstGeom prst="rect">
            <a:avLst/>
          </a:prstGeom>
        </p:spPr>
      </p:pic>
    </p:spTree>
    <p:extLst>
      <p:ext uri="{BB962C8B-B14F-4D97-AF65-F5344CB8AC3E}">
        <p14:creationId xmlns:p14="http://schemas.microsoft.com/office/powerpoint/2010/main" val="106069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18</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7BD428-4E23-4767-BFBD-8F2B52C70C8E}"/>
              </a:ext>
            </a:extLst>
          </p:cNvPr>
          <p:cNvSpPr txBox="1"/>
          <p:nvPr/>
        </p:nvSpPr>
        <p:spPr>
          <a:xfrm>
            <a:off x="967155" y="446728"/>
            <a:ext cx="6090870" cy="369332"/>
          </a:xfrm>
          <a:prstGeom prst="rect">
            <a:avLst/>
          </a:prstGeom>
          <a:noFill/>
        </p:spPr>
        <p:txBody>
          <a:bodyPr wrap="square" rtlCol="0">
            <a:spAutoFit/>
          </a:bodyPr>
          <a:lstStyle/>
          <a:p>
            <a:r>
              <a:rPr lang="en-US" dirty="0">
                <a:solidFill>
                  <a:srgbClr val="FF0000"/>
                </a:solidFill>
              </a:rPr>
              <a:t>Can we create a new patent? – Format to transformers model </a:t>
            </a:r>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sp>
        <p:nvSpPr>
          <p:cNvPr id="9" name="TextBox 8">
            <a:extLst>
              <a:ext uri="{FF2B5EF4-FFF2-40B4-BE49-F238E27FC236}">
                <a16:creationId xmlns:a16="http://schemas.microsoft.com/office/drawing/2014/main" id="{D15DE35F-4E3C-4E40-913F-16A5039EF5D1}"/>
              </a:ext>
            </a:extLst>
          </p:cNvPr>
          <p:cNvSpPr txBox="1"/>
          <p:nvPr/>
        </p:nvSpPr>
        <p:spPr>
          <a:xfrm>
            <a:off x="6972190" y="829927"/>
            <a:ext cx="2273705" cy="4524315"/>
          </a:xfrm>
          <a:prstGeom prst="rect">
            <a:avLst/>
          </a:prstGeom>
          <a:noFill/>
        </p:spPr>
        <p:txBody>
          <a:bodyPr wrap="square" rtlCol="0">
            <a:spAutoFit/>
          </a:bodyPr>
          <a:lstStyle/>
          <a:p>
            <a:r>
              <a:rPr lang="en-US" b="1" dirty="0" err="1"/>
              <a:t>Tranformers</a:t>
            </a:r>
            <a:r>
              <a:rPr lang="en-US" b="1" dirty="0"/>
              <a:t> (gpt2)</a:t>
            </a:r>
          </a:p>
          <a:p>
            <a:r>
              <a:rPr lang="en-US" dirty="0"/>
              <a:t>Import modules</a:t>
            </a:r>
          </a:p>
          <a:p>
            <a:r>
              <a:rPr lang="en-US" dirty="0"/>
              <a:t>Configurations</a:t>
            </a:r>
          </a:p>
          <a:p>
            <a:r>
              <a:rPr lang="en-US" dirty="0"/>
              <a:t>Seed</a:t>
            </a:r>
          </a:p>
          <a:p>
            <a:r>
              <a:rPr lang="en-US" dirty="0" err="1"/>
              <a:t>Dict</a:t>
            </a:r>
            <a:r>
              <a:rPr lang="en-US" dirty="0"/>
              <a:t>() - csv</a:t>
            </a:r>
          </a:p>
          <a:p>
            <a:r>
              <a:rPr lang="en-US" dirty="0" err="1"/>
              <a:t>myDataset</a:t>
            </a:r>
            <a:r>
              <a:rPr lang="en-US" dirty="0"/>
              <a:t>-tensors</a:t>
            </a:r>
          </a:p>
          <a:p>
            <a:r>
              <a:rPr lang="en-US" dirty="0" err="1"/>
              <a:t>split_data</a:t>
            </a:r>
            <a:endParaRPr lang="en-US" dirty="0"/>
          </a:p>
          <a:p>
            <a:r>
              <a:rPr lang="en-US" dirty="0"/>
              <a:t>def </a:t>
            </a:r>
            <a:r>
              <a:rPr lang="en-US" dirty="0" err="1"/>
              <a:t>get_model</a:t>
            </a:r>
            <a:endParaRPr lang="en-US" dirty="0"/>
          </a:p>
          <a:p>
            <a:r>
              <a:rPr lang="en-US" dirty="0"/>
              <a:t>Freeze selective layers</a:t>
            </a:r>
          </a:p>
          <a:p>
            <a:r>
              <a:rPr lang="en-US" dirty="0" err="1"/>
              <a:t>trainer.train</a:t>
            </a:r>
            <a:r>
              <a:rPr lang="en-US" dirty="0"/>
              <a:t>()</a:t>
            </a:r>
          </a:p>
          <a:p>
            <a:r>
              <a:rPr lang="en-US" dirty="0"/>
              <a:t>model = </a:t>
            </a:r>
            <a:r>
              <a:rPr lang="en-US" dirty="0" err="1"/>
              <a:t>get_model</a:t>
            </a:r>
            <a:endParaRPr lang="en-US" dirty="0"/>
          </a:p>
          <a:p>
            <a:r>
              <a:rPr lang="en-US" dirty="0" err="1"/>
              <a:t>model.eval</a:t>
            </a:r>
            <a:r>
              <a:rPr lang="en-US" dirty="0"/>
              <a:t>()</a:t>
            </a:r>
          </a:p>
          <a:p>
            <a:r>
              <a:rPr lang="en-US" dirty="0" err="1"/>
              <a:t>model.generate</a:t>
            </a: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B2D684B-E52E-4687-97EC-52C03B141759}"/>
              </a:ext>
            </a:extLst>
          </p:cNvPr>
          <p:cNvPicPr>
            <a:picLocks noChangeAspect="1"/>
          </p:cNvPicPr>
          <p:nvPr/>
        </p:nvPicPr>
        <p:blipFill>
          <a:blip r:embed="rId3"/>
          <a:stretch>
            <a:fillRect/>
          </a:stretch>
        </p:blipFill>
        <p:spPr>
          <a:xfrm>
            <a:off x="155394" y="808706"/>
            <a:ext cx="6714901" cy="3677208"/>
          </a:xfrm>
          <a:prstGeom prst="rect">
            <a:avLst/>
          </a:prstGeom>
        </p:spPr>
      </p:pic>
    </p:spTree>
    <p:extLst>
      <p:ext uri="{BB962C8B-B14F-4D97-AF65-F5344CB8AC3E}">
        <p14:creationId xmlns:p14="http://schemas.microsoft.com/office/powerpoint/2010/main" val="1040325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a:t>
            </a:fld>
            <a:endParaRPr lang="en-US" dirty="0"/>
          </a:p>
        </p:txBody>
      </p:sp>
      <p:pic>
        <p:nvPicPr>
          <p:cNvPr id="5" name="Picture 4"/>
          <p:cNvPicPr>
            <a:picLocks noChangeAspect="1"/>
          </p:cNvPicPr>
          <p:nvPr/>
        </p:nvPicPr>
        <p:blipFill>
          <a:blip r:embed="rId2"/>
          <a:stretch>
            <a:fillRect/>
          </a:stretch>
        </p:blipFill>
        <p:spPr>
          <a:xfrm>
            <a:off x="525780" y="120821"/>
            <a:ext cx="8030527" cy="4397482"/>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378011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19</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67BD428-4E23-4767-BFBD-8F2B52C70C8E}"/>
              </a:ext>
            </a:extLst>
          </p:cNvPr>
          <p:cNvSpPr txBox="1"/>
          <p:nvPr/>
        </p:nvSpPr>
        <p:spPr>
          <a:xfrm>
            <a:off x="967155" y="446728"/>
            <a:ext cx="4333508" cy="369332"/>
          </a:xfrm>
          <a:prstGeom prst="rect">
            <a:avLst/>
          </a:prstGeom>
          <a:noFill/>
        </p:spPr>
        <p:txBody>
          <a:bodyPr wrap="square" rtlCol="0">
            <a:spAutoFit/>
          </a:bodyPr>
          <a:lstStyle/>
          <a:p>
            <a:r>
              <a:rPr lang="en-US" dirty="0">
                <a:solidFill>
                  <a:srgbClr val="FF0000"/>
                </a:solidFill>
              </a:rPr>
              <a:t>Can I get my patent approved under USPTO?</a:t>
            </a:r>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pic>
        <p:nvPicPr>
          <p:cNvPr id="6" name="Picture 5">
            <a:extLst>
              <a:ext uri="{FF2B5EF4-FFF2-40B4-BE49-F238E27FC236}">
                <a16:creationId xmlns:a16="http://schemas.microsoft.com/office/drawing/2014/main" id="{6AF6CAA4-1FAA-48A4-8EEF-BA40B5CE2DB3}"/>
              </a:ext>
            </a:extLst>
          </p:cNvPr>
          <p:cNvPicPr>
            <a:picLocks noChangeAspect="1"/>
          </p:cNvPicPr>
          <p:nvPr/>
        </p:nvPicPr>
        <p:blipFill>
          <a:blip r:embed="rId2"/>
          <a:stretch>
            <a:fillRect/>
          </a:stretch>
        </p:blipFill>
        <p:spPr>
          <a:xfrm>
            <a:off x="3324477" y="961536"/>
            <a:ext cx="4841732" cy="3595659"/>
          </a:xfrm>
          <a:prstGeom prst="rect">
            <a:avLst/>
          </a:prstGeom>
        </p:spPr>
      </p:pic>
      <p:pic>
        <p:nvPicPr>
          <p:cNvPr id="7" name="Picture 6">
            <a:extLst>
              <a:ext uri="{FF2B5EF4-FFF2-40B4-BE49-F238E27FC236}">
                <a16:creationId xmlns:a16="http://schemas.microsoft.com/office/drawing/2014/main" id="{C1F8859E-0C40-4EAC-9640-54D25C5BD63D}"/>
              </a:ext>
            </a:extLst>
          </p:cNvPr>
          <p:cNvPicPr>
            <a:picLocks noChangeAspect="1"/>
          </p:cNvPicPr>
          <p:nvPr/>
        </p:nvPicPr>
        <p:blipFill>
          <a:blip r:embed="rId3"/>
          <a:stretch>
            <a:fillRect/>
          </a:stretch>
        </p:blipFill>
        <p:spPr>
          <a:xfrm>
            <a:off x="478630" y="882955"/>
            <a:ext cx="2406615" cy="3596675"/>
          </a:xfrm>
          <a:prstGeom prst="rect">
            <a:avLst/>
          </a:prstGeom>
        </p:spPr>
      </p:pic>
    </p:spTree>
    <p:extLst>
      <p:ext uri="{BB962C8B-B14F-4D97-AF65-F5344CB8AC3E}">
        <p14:creationId xmlns:p14="http://schemas.microsoft.com/office/powerpoint/2010/main" val="304466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20</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pic>
        <p:nvPicPr>
          <p:cNvPr id="9" name="Picture 8">
            <a:extLst>
              <a:ext uri="{FF2B5EF4-FFF2-40B4-BE49-F238E27FC236}">
                <a16:creationId xmlns:a16="http://schemas.microsoft.com/office/drawing/2014/main" id="{B5233047-34B0-42D0-988F-B2F6A6A2169B}"/>
              </a:ext>
            </a:extLst>
          </p:cNvPr>
          <p:cNvPicPr>
            <a:picLocks noChangeAspect="1"/>
          </p:cNvPicPr>
          <p:nvPr/>
        </p:nvPicPr>
        <p:blipFill>
          <a:blip r:embed="rId2"/>
          <a:stretch>
            <a:fillRect/>
          </a:stretch>
        </p:blipFill>
        <p:spPr>
          <a:xfrm>
            <a:off x="1245438" y="816060"/>
            <a:ext cx="6653123" cy="3942405"/>
          </a:xfrm>
          <a:prstGeom prst="rect">
            <a:avLst/>
          </a:prstGeom>
        </p:spPr>
      </p:pic>
      <p:sp>
        <p:nvSpPr>
          <p:cNvPr id="10" name="TextBox 9">
            <a:extLst>
              <a:ext uri="{FF2B5EF4-FFF2-40B4-BE49-F238E27FC236}">
                <a16:creationId xmlns:a16="http://schemas.microsoft.com/office/drawing/2014/main" id="{A479E383-1011-4AF6-8A23-2AECBC6CDA51}"/>
              </a:ext>
            </a:extLst>
          </p:cNvPr>
          <p:cNvSpPr txBox="1"/>
          <p:nvPr/>
        </p:nvSpPr>
        <p:spPr>
          <a:xfrm>
            <a:off x="967155" y="446728"/>
            <a:ext cx="7191008" cy="369332"/>
          </a:xfrm>
          <a:prstGeom prst="rect">
            <a:avLst/>
          </a:prstGeom>
          <a:noFill/>
        </p:spPr>
        <p:txBody>
          <a:bodyPr wrap="square" rtlCol="0">
            <a:spAutoFit/>
          </a:bodyPr>
          <a:lstStyle/>
          <a:p>
            <a:r>
              <a:rPr lang="en-US" dirty="0">
                <a:solidFill>
                  <a:srgbClr val="FF0000"/>
                </a:solidFill>
              </a:rPr>
              <a:t>Can I get my patent approved under USPTO? – </a:t>
            </a:r>
            <a:r>
              <a:rPr lang="en-US" dirty="0" err="1">
                <a:solidFill>
                  <a:srgbClr val="FF0000"/>
                </a:solidFill>
              </a:rPr>
              <a:t>model.generate</a:t>
            </a:r>
            <a:r>
              <a:rPr lang="en-US" dirty="0">
                <a:solidFill>
                  <a:srgbClr val="FF0000"/>
                </a:solidFill>
              </a:rPr>
              <a:t> on claims</a:t>
            </a:r>
          </a:p>
        </p:txBody>
      </p:sp>
    </p:spTree>
    <p:extLst>
      <p:ext uri="{BB962C8B-B14F-4D97-AF65-F5344CB8AC3E}">
        <p14:creationId xmlns:p14="http://schemas.microsoft.com/office/powerpoint/2010/main" val="121235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21</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sp>
        <p:nvSpPr>
          <p:cNvPr id="10" name="TextBox 9">
            <a:extLst>
              <a:ext uri="{FF2B5EF4-FFF2-40B4-BE49-F238E27FC236}">
                <a16:creationId xmlns:a16="http://schemas.microsoft.com/office/drawing/2014/main" id="{A479E383-1011-4AF6-8A23-2AECBC6CDA51}"/>
              </a:ext>
            </a:extLst>
          </p:cNvPr>
          <p:cNvSpPr txBox="1"/>
          <p:nvPr/>
        </p:nvSpPr>
        <p:spPr>
          <a:xfrm>
            <a:off x="967155" y="446728"/>
            <a:ext cx="6998126" cy="369332"/>
          </a:xfrm>
          <a:prstGeom prst="rect">
            <a:avLst/>
          </a:prstGeom>
          <a:noFill/>
        </p:spPr>
        <p:txBody>
          <a:bodyPr wrap="square" rtlCol="0">
            <a:spAutoFit/>
          </a:bodyPr>
          <a:lstStyle/>
          <a:p>
            <a:r>
              <a:rPr lang="en-US" dirty="0">
                <a:solidFill>
                  <a:srgbClr val="FF0000"/>
                </a:solidFill>
              </a:rPr>
              <a:t>Can I get my patent approved under USPTO? – New “Claims”</a:t>
            </a:r>
          </a:p>
        </p:txBody>
      </p:sp>
      <p:sp>
        <p:nvSpPr>
          <p:cNvPr id="11" name="TextBox 10">
            <a:extLst>
              <a:ext uri="{FF2B5EF4-FFF2-40B4-BE49-F238E27FC236}">
                <a16:creationId xmlns:a16="http://schemas.microsoft.com/office/drawing/2014/main" id="{1BBF0B2F-E4F3-447D-817F-C492875D36D9}"/>
              </a:ext>
            </a:extLst>
          </p:cNvPr>
          <p:cNvSpPr txBox="1"/>
          <p:nvPr/>
        </p:nvSpPr>
        <p:spPr>
          <a:xfrm>
            <a:off x="53498" y="821321"/>
            <a:ext cx="8754745" cy="3831818"/>
          </a:xfrm>
          <a:prstGeom prst="rect">
            <a:avLst/>
          </a:prstGeom>
          <a:noFill/>
        </p:spPr>
        <p:txBody>
          <a:bodyPr wrap="square" rtlCol="0">
            <a:spAutoFit/>
          </a:bodyPr>
          <a:lstStyle/>
          <a:p>
            <a:r>
              <a:rPr lang="en-US" sz="900" dirty="0"/>
              <a:t>1: A small-scale engagement with the environment is not enough to. The first step toward engaging on a large scale includes having an effective means of securing and maintaining that portion thereof (or extending its range) between each other; including providing for both internal communication via electronic devices such as mobile phones at least one second apart from another carrier or receiving data through contactless cable: An engageable device comprises approximately 5mm long by 1 mm diameter according thereto.[6] This extends along two surfaces when engaged therewith[7]. In accordance polyaxially said surface can include multiple elements comprising either external support components which are disposed together within common space,[8], independent control mechanisms wherein input into their respective portions constitutes substantially equal weight relative generally towards fixed positions around adjacent spaces respectively—including transmitting signals directly upon movement over interlocking ground.</a:t>
            </a:r>
          </a:p>
          <a:p>
            <a:endParaRPr lang="en-US" sz="900" dirty="0"/>
          </a:p>
          <a:p>
            <a:r>
              <a:rPr lang="en-US" sz="900" dirty="0"/>
              <a:t>2: A pivoting mechanism for providing support and supporting movement to a rotating surface (including an engaging housing) or having the input of pressure on such surfaces from external means;[4] which comprises one end comprising mounted at least partially inside its own cavity with respect thereto.[5]. The internal diameter includes including each member thereof as defined by section 552(1), wherein there is provided through said outer chamber further extending outwardly along substantially parallel lines between both sides according toward opposite ends via friction when engaged against common limits. </a:t>
            </a:r>
          </a:p>
          <a:p>
            <a:endParaRPr lang="en-US" sz="900" dirty="0"/>
          </a:p>
          <a:p>
            <a:r>
              <a:rPr lang="en-US" sz="900" dirty="0"/>
              <a:t>3: The second part of the process includes setting up a pivot for an anti-circular movement and adjusting tension between each side thereof. The first half comprises having setup with mounting holes spaced approximately equal to one another; being flexible at least as far from both sides by means which allow greater control over its rotation: such flexions are supported on either end via multiple rotational revolutions (one direction) or driven through said pivoting position according thereto.[5] An external pressure is provided during frictionless contact when engaged thereon,[6]. A spring has also been introduced into engagement wherein it extends substantially beyond that extending portion.][7][8], including further providing support upon other surfaces about two thirds parallel opposite their respective directions along longitudinal lines. In response directly towards me myself., 1/3rdsofa large portions include internal combustion engines comprising piston assembly components mounted inside cylindrical sections so they can rotate independently against gravity while retaining substantial weight relatively toward moving objects.</a:t>
            </a:r>
          </a:p>
          <a:p>
            <a:endParaRPr lang="en-US" sz="900" dirty="0"/>
          </a:p>
          <a:p>
            <a:r>
              <a:rPr lang="en-US" sz="900" dirty="0"/>
              <a:t>4: The surface of the planet is formed by a fluid flow between an internal body (like water) with its own pumpable supply to maintain pressure at such low levels as foraging; one can rotate or move around about their surfaces on either side from which there are other fluids produced including frictionless rubber when driven through normal space conditions: A common response includes movement towards each point where they occur during mating season[3].2 In contrast, longitudinal displacement means that two large portions thereof will be displaced along opposite sides.[4] This shift causes greater relative tension than has been associated with external rotation within said planetary system, making it easier toward outer planets via further motion against inner ones. </a:t>
            </a:r>
          </a:p>
          <a:p>
            <a:endParaRPr lang="en-US" sz="900" dirty="0"/>
          </a:p>
          <a:p>
            <a:r>
              <a:rPr lang="en-US" sz="900" dirty="0"/>
              <a:t>… …</a:t>
            </a:r>
          </a:p>
        </p:txBody>
      </p:sp>
    </p:spTree>
    <p:extLst>
      <p:ext uri="{BB962C8B-B14F-4D97-AF65-F5344CB8AC3E}">
        <p14:creationId xmlns:p14="http://schemas.microsoft.com/office/powerpoint/2010/main" val="122766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77E290-49F3-4DA0-AE37-ADB1C6FFB42E}"/>
              </a:ext>
            </a:extLst>
          </p:cNvPr>
          <p:cNvSpPr>
            <a:spLocks noGrp="1"/>
          </p:cNvSpPr>
          <p:nvPr>
            <p:ph type="sldNum" sz="quarter" idx="12"/>
          </p:nvPr>
        </p:nvSpPr>
        <p:spPr/>
        <p:txBody>
          <a:bodyPr/>
          <a:lstStyle/>
          <a:p>
            <a:fld id="{106E12CD-FCB1-464E-A775-0B83FDDACE03}" type="slidenum">
              <a:rPr lang="en-US" smtClean="0"/>
              <a:pPr/>
              <a:t>22</a:t>
            </a:fld>
            <a:endParaRPr lang="en-US"/>
          </a:p>
        </p:txBody>
      </p:sp>
      <p:sp>
        <p:nvSpPr>
          <p:cNvPr id="3" name="Rectangle 2">
            <a:extLst>
              <a:ext uri="{FF2B5EF4-FFF2-40B4-BE49-F238E27FC236}">
                <a16:creationId xmlns:a16="http://schemas.microsoft.com/office/drawing/2014/main" id="{428DDDC1-C321-4B37-9E5A-F53088938066}"/>
              </a:ext>
            </a:extLst>
          </p:cNvPr>
          <p:cNvSpPr/>
          <p:nvPr/>
        </p:nvSpPr>
        <p:spPr>
          <a:xfrm>
            <a:off x="53499" y="46220"/>
            <a:ext cx="2332514" cy="369332"/>
          </a:xfrm>
          <a:prstGeom prst="rect">
            <a:avLst/>
          </a:prstGeom>
        </p:spPr>
        <p:txBody>
          <a:bodyPr wrap="square">
            <a:spAutoFit/>
          </a:bodyPr>
          <a:lstStyle/>
          <a:p>
            <a:r>
              <a:rPr lang="en-US" b="1" dirty="0"/>
              <a:t>Machine Learning</a:t>
            </a:r>
          </a:p>
        </p:txBody>
      </p:sp>
      <p:sp>
        <p:nvSpPr>
          <p:cNvPr id="4" name="TextBox 3">
            <a:extLst>
              <a:ext uri="{FF2B5EF4-FFF2-40B4-BE49-F238E27FC236}">
                <a16:creationId xmlns:a16="http://schemas.microsoft.com/office/drawing/2014/main" id="{5178626F-8696-417F-BC35-3B9DE0052537}"/>
              </a:ext>
            </a:extLst>
          </p:cNvPr>
          <p:cNvSpPr txBox="1"/>
          <p:nvPr/>
        </p:nvSpPr>
        <p:spPr>
          <a:xfrm>
            <a:off x="8083684" y="46220"/>
            <a:ext cx="1064620" cy="369332"/>
          </a:xfrm>
          <a:prstGeom prst="rect">
            <a:avLst/>
          </a:prstGeom>
          <a:noFill/>
        </p:spPr>
        <p:txBody>
          <a:bodyPr wrap="square" rtlCol="0">
            <a:spAutoFit/>
          </a:bodyPr>
          <a:lstStyle/>
          <a:p>
            <a:r>
              <a:rPr lang="en-US" dirty="0"/>
              <a:t>Project 3</a:t>
            </a:r>
          </a:p>
        </p:txBody>
      </p:sp>
      <p:sp>
        <p:nvSpPr>
          <p:cNvPr id="12" name="Arrow: Down 11">
            <a:extLst>
              <a:ext uri="{FF2B5EF4-FFF2-40B4-BE49-F238E27FC236}">
                <a16:creationId xmlns:a16="http://schemas.microsoft.com/office/drawing/2014/main" id="{73644D58-6AE2-4E66-8710-8D68FC8C894C}"/>
              </a:ext>
            </a:extLst>
          </p:cNvPr>
          <p:cNvSpPr/>
          <p:nvPr/>
        </p:nvSpPr>
        <p:spPr>
          <a:xfrm rot="16200000">
            <a:off x="706889" y="484903"/>
            <a:ext cx="45719" cy="2929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53FDCB-5452-4C49-B229-7C789506BAFE}"/>
              </a:ext>
            </a:extLst>
          </p:cNvPr>
          <p:cNvSpPr txBox="1"/>
          <p:nvPr/>
        </p:nvSpPr>
        <p:spPr>
          <a:xfrm>
            <a:off x="53499" y="451989"/>
            <a:ext cx="676249" cy="369332"/>
          </a:xfrm>
          <a:prstGeom prst="rect">
            <a:avLst/>
          </a:prstGeom>
          <a:noFill/>
        </p:spPr>
        <p:txBody>
          <a:bodyPr wrap="square" rtlCol="0">
            <a:spAutoFit/>
          </a:bodyPr>
          <a:lstStyle/>
          <a:p>
            <a:r>
              <a:rPr lang="en-US" dirty="0"/>
              <a:t>NLP </a:t>
            </a:r>
          </a:p>
        </p:txBody>
      </p:sp>
      <p:sp>
        <p:nvSpPr>
          <p:cNvPr id="10" name="TextBox 9">
            <a:extLst>
              <a:ext uri="{FF2B5EF4-FFF2-40B4-BE49-F238E27FC236}">
                <a16:creationId xmlns:a16="http://schemas.microsoft.com/office/drawing/2014/main" id="{A479E383-1011-4AF6-8A23-2AECBC6CDA51}"/>
              </a:ext>
            </a:extLst>
          </p:cNvPr>
          <p:cNvSpPr txBox="1"/>
          <p:nvPr/>
        </p:nvSpPr>
        <p:spPr>
          <a:xfrm>
            <a:off x="967155" y="446728"/>
            <a:ext cx="6998126" cy="369332"/>
          </a:xfrm>
          <a:prstGeom prst="rect">
            <a:avLst/>
          </a:prstGeom>
          <a:noFill/>
        </p:spPr>
        <p:txBody>
          <a:bodyPr wrap="square" rtlCol="0">
            <a:spAutoFit/>
          </a:bodyPr>
          <a:lstStyle/>
          <a:p>
            <a:r>
              <a:rPr lang="en-US" dirty="0">
                <a:solidFill>
                  <a:srgbClr val="FF0000"/>
                </a:solidFill>
              </a:rPr>
              <a:t>Can I get my patent approved under USPTO? - “most frequent words”</a:t>
            </a:r>
          </a:p>
        </p:txBody>
      </p:sp>
      <p:graphicFrame>
        <p:nvGraphicFramePr>
          <p:cNvPr id="6" name="Table 5">
            <a:extLst>
              <a:ext uri="{FF2B5EF4-FFF2-40B4-BE49-F238E27FC236}">
                <a16:creationId xmlns:a16="http://schemas.microsoft.com/office/drawing/2014/main" id="{1C714B3F-618A-4159-B9D1-C8F4C1E00298}"/>
              </a:ext>
            </a:extLst>
          </p:cNvPr>
          <p:cNvGraphicFramePr>
            <a:graphicFrameLocks noGrp="1"/>
          </p:cNvGraphicFramePr>
          <p:nvPr>
            <p:extLst>
              <p:ext uri="{D42A27DB-BD31-4B8C-83A1-F6EECF244321}">
                <p14:modId xmlns:p14="http://schemas.microsoft.com/office/powerpoint/2010/main" val="593234868"/>
              </p:ext>
            </p:extLst>
          </p:nvPr>
        </p:nvGraphicFramePr>
        <p:xfrm>
          <a:off x="5010149" y="974726"/>
          <a:ext cx="3198019" cy="3625850"/>
        </p:xfrm>
        <a:graphic>
          <a:graphicData uri="http://schemas.openxmlformats.org/drawingml/2006/table">
            <a:tbl>
              <a:tblPr>
                <a:tableStyleId>{5C22544A-7EE6-4342-B048-85BDC9FD1C3A}</a:tableStyleId>
              </a:tblPr>
              <a:tblGrid>
                <a:gridCol w="1679768">
                  <a:extLst>
                    <a:ext uri="{9D8B030D-6E8A-4147-A177-3AD203B41FA5}">
                      <a16:colId xmlns:a16="http://schemas.microsoft.com/office/drawing/2014/main" val="3245930015"/>
                    </a:ext>
                  </a:extLst>
                </a:gridCol>
                <a:gridCol w="1518251">
                  <a:extLst>
                    <a:ext uri="{9D8B030D-6E8A-4147-A177-3AD203B41FA5}">
                      <a16:colId xmlns:a16="http://schemas.microsoft.com/office/drawing/2014/main" val="26717012"/>
                    </a:ext>
                  </a:extLst>
                </a:gridCol>
              </a:tblGrid>
              <a:tr h="145034">
                <a:tc>
                  <a:txBody>
                    <a:bodyPr/>
                    <a:lstStyle/>
                    <a:p>
                      <a:pPr algn="l" fontAlgn="b"/>
                      <a:r>
                        <a:rPr lang="en-US" sz="800" u="none" strike="noStrike">
                          <a:effectLst/>
                        </a:rPr>
                        <a:t>('said', 8669)</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('The', 491)</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393418290"/>
                  </a:ext>
                </a:extLst>
              </a:tr>
              <a:tr h="145034">
                <a:tc>
                  <a:txBody>
                    <a:bodyPr/>
                    <a:lstStyle/>
                    <a:p>
                      <a:pPr algn="l" fontAlgn="b"/>
                      <a:r>
                        <a:rPr lang="en-US" sz="800" u="none" strike="noStrike">
                          <a:effectLst/>
                        </a:rPr>
                        <a:t>('of', 4181)</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('transmission', 487)</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2608224967"/>
                  </a:ext>
                </a:extLst>
              </a:tr>
              <a:tr h="145034">
                <a:tc>
                  <a:txBody>
                    <a:bodyPr/>
                    <a:lstStyle/>
                    <a:p>
                      <a:pPr algn="l" fontAlgn="b"/>
                      <a:r>
                        <a:rPr lang="en-US" sz="800" u="none" strike="noStrike">
                          <a:effectLst/>
                        </a:rPr>
                        <a:t>('a', 3747)</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('from', 478)</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80385721"/>
                  </a:ext>
                </a:extLst>
              </a:tr>
              <a:tr h="145034">
                <a:tc>
                  <a:txBody>
                    <a:bodyPr/>
                    <a:lstStyle/>
                    <a:p>
                      <a:pPr algn="l" fontAlgn="b"/>
                      <a:r>
                        <a:rPr lang="en-US" sz="800" u="none" strike="noStrike" dirty="0">
                          <a:effectLst/>
                        </a:rPr>
                        <a:t>('the', 3212)</a:t>
                      </a:r>
                      <a:endParaRPr lang="en-US" sz="800" b="0" i="0" u="none" strike="noStrike" dirty="0">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('end', 470)</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655890198"/>
                  </a:ext>
                </a:extLst>
              </a:tr>
              <a:tr h="145034">
                <a:tc>
                  <a:txBody>
                    <a:bodyPr/>
                    <a:lstStyle/>
                    <a:p>
                      <a:pPr algn="l" fontAlgn="b"/>
                      <a:r>
                        <a:rPr lang="en-US" sz="800" u="none" strike="noStrike">
                          <a:effectLst/>
                        </a:rPr>
                        <a:t>('and', 3051)</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('at', 447)</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457121987"/>
                  </a:ext>
                </a:extLst>
              </a:tr>
              <a:tr h="145034">
                <a:tc>
                  <a:txBody>
                    <a:bodyPr/>
                    <a:lstStyle/>
                    <a:p>
                      <a:pPr algn="l" fontAlgn="b"/>
                      <a:r>
                        <a:rPr lang="en-US" sz="800" u="none" strike="noStrike">
                          <a:effectLst/>
                        </a:rPr>
                        <a:t>('to', 2859)</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('plate', 425)</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239975060"/>
                  </a:ext>
                </a:extLst>
              </a:tr>
              <a:tr h="145034">
                <a:tc>
                  <a:txBody>
                    <a:bodyPr/>
                    <a:lstStyle/>
                    <a:p>
                      <a:pPr algn="l" fontAlgn="b"/>
                      <a:r>
                        <a:rPr lang="en-US" sz="800" u="none" strike="noStrike">
                          <a:effectLst/>
                        </a:rPr>
                        <a:t>('means', 1663)</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rPr>
                        <a:t>('A', 413)</a:t>
                      </a:r>
                      <a:endParaRPr lang="en-US" sz="800" b="0" i="0" u="none" strike="noStrike" dirty="0">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2373909929"/>
                  </a:ext>
                </a:extLst>
              </a:tr>
              <a:tr h="145034">
                <a:tc>
                  <a:txBody>
                    <a:bodyPr/>
                    <a:lstStyle/>
                    <a:p>
                      <a:pPr algn="l" fontAlgn="b"/>
                      <a:r>
                        <a:rPr lang="en-US" sz="800" u="none" strike="noStrike">
                          <a:effectLst/>
                        </a:rPr>
                        <a:t>('in', 1589)</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('between', 397)</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072952288"/>
                  </a:ext>
                </a:extLst>
              </a:tr>
              <a:tr h="145034">
                <a:tc>
                  <a:txBody>
                    <a:bodyPr/>
                    <a:lstStyle/>
                    <a:p>
                      <a:pPr algn="l" fontAlgn="b"/>
                      <a:r>
                        <a:rPr lang="en-US" sz="800" u="none" strike="noStrike">
                          <a:effectLst/>
                        </a:rPr>
                        <a:t>('first', 1582)</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('flywheel', 386)</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4090240032"/>
                  </a:ext>
                </a:extLst>
              </a:tr>
              <a:tr h="145034">
                <a:tc>
                  <a:txBody>
                    <a:bodyPr/>
                    <a:lstStyle/>
                    <a:p>
                      <a:pPr algn="l" fontAlgn="b"/>
                      <a:r>
                        <a:rPr lang="en-US" sz="800" u="none" strike="noStrike" dirty="0">
                          <a:effectLst/>
                        </a:rPr>
                        <a:t>('second', 1418)</a:t>
                      </a:r>
                      <a:endParaRPr lang="en-US" sz="800" b="0" i="0" u="none" strike="noStrike" dirty="0">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('output', 373)</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113336617"/>
                  </a:ext>
                </a:extLst>
              </a:tr>
              <a:tr h="145034">
                <a:tc>
                  <a:txBody>
                    <a:bodyPr/>
                    <a:lstStyle/>
                    <a:p>
                      <a:pPr algn="l" fontAlgn="b"/>
                      <a:r>
                        <a:rPr lang="en-US" sz="800" u="none" strike="noStrike">
                          <a:effectLst/>
                        </a:rPr>
                        <a:t>('for', 1376)</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('which', 372)</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833600033"/>
                  </a:ext>
                </a:extLst>
              </a:tr>
              <a:tr h="145034">
                <a:tc>
                  <a:txBody>
                    <a:bodyPr/>
                    <a:lstStyle/>
                    <a:p>
                      <a:pPr algn="l" fontAlgn="b"/>
                      <a:r>
                        <a:rPr lang="en-US" sz="800" u="none" strike="noStrike">
                          <a:effectLst/>
                        </a:rPr>
                        <a:t>('claim', 1038)</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rPr>
                        <a:t>('surface', 372)</a:t>
                      </a:r>
                      <a:endParaRPr lang="en-US" sz="800" b="0" i="0" u="none" strike="noStrike" dirty="0">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1611106851"/>
                  </a:ext>
                </a:extLst>
              </a:tr>
              <a:tr h="145034">
                <a:tc>
                  <a:txBody>
                    <a:bodyPr/>
                    <a:lstStyle/>
                    <a:p>
                      <a:pPr algn="l" fontAlgn="b"/>
                      <a:r>
                        <a:rPr lang="en-US" sz="800" u="none" strike="noStrike">
                          <a:effectLst/>
                        </a:rPr>
                        <a:t>('an', 956)</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rPr>
                        <a:t>(</a:t>
                      </a:r>
                      <a:r>
                        <a:rPr lang="en-US" sz="800" u="none" strike="noStrike" dirty="0">
                          <a:effectLst/>
                          <a:highlight>
                            <a:srgbClr val="FFFF00"/>
                          </a:highlight>
                        </a:rPr>
                        <a:t>'shift', 346)</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72644803"/>
                  </a:ext>
                </a:extLst>
              </a:tr>
              <a:tr h="145034">
                <a:tc>
                  <a:txBody>
                    <a:bodyPr/>
                    <a:lstStyle/>
                    <a:p>
                      <a:pPr algn="l" fontAlgn="b"/>
                      <a:r>
                        <a:rPr lang="en-US" sz="800" u="none" strike="noStrike" dirty="0">
                          <a:effectLst/>
                        </a:rPr>
                        <a:t>('with', 936)</a:t>
                      </a:r>
                      <a:endParaRPr lang="en-US" sz="800" b="0" i="0" u="none" strike="noStrike" dirty="0">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('by', 344)</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1799921109"/>
                  </a:ext>
                </a:extLst>
              </a:tr>
              <a:tr h="145034">
                <a:tc>
                  <a:txBody>
                    <a:bodyPr/>
                    <a:lstStyle/>
                    <a:p>
                      <a:pPr algn="l" fontAlgn="b"/>
                      <a:r>
                        <a:rPr lang="en-US" sz="800" u="none" strike="noStrike">
                          <a:effectLst/>
                        </a:rPr>
                        <a:t>('wherein', 868)</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('drive', 331)</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574253402"/>
                  </a:ext>
                </a:extLst>
              </a:tr>
              <a:tr h="145034">
                <a:tc>
                  <a:txBody>
                    <a:bodyPr/>
                    <a:lstStyle/>
                    <a:p>
                      <a:pPr algn="l" fontAlgn="b"/>
                      <a:r>
                        <a:rPr lang="en-US" sz="800" u="none" strike="noStrike">
                          <a:effectLst/>
                        </a:rPr>
                        <a:t>('is', 830)</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('control', 330)</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3966076030"/>
                  </a:ext>
                </a:extLst>
              </a:tr>
              <a:tr h="145034">
                <a:tc>
                  <a:txBody>
                    <a:bodyPr/>
                    <a:lstStyle/>
                    <a:p>
                      <a:pPr algn="l" fontAlgn="b"/>
                      <a:r>
                        <a:rPr lang="en-US" sz="800" u="none" strike="noStrike" dirty="0">
                          <a:effectLst/>
                          <a:highlight>
                            <a:srgbClr val="FFFF00"/>
                          </a:highlight>
                        </a:rPr>
                        <a:t>('shaft', 820)</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tc>
                  <a:txBody>
                    <a:bodyPr/>
                    <a:lstStyle/>
                    <a:p>
                      <a:pPr algn="l" fontAlgn="b"/>
                      <a:r>
                        <a:rPr lang="en-US" sz="800" u="none" strike="noStrike" dirty="0">
                          <a:effectLst/>
                        </a:rPr>
                        <a:t>('axis', 327)</a:t>
                      </a:r>
                      <a:endParaRPr lang="en-US" sz="800" b="0" i="0" u="none" strike="noStrike" dirty="0">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1396192718"/>
                  </a:ext>
                </a:extLst>
              </a:tr>
              <a:tr h="145034">
                <a:tc>
                  <a:txBody>
                    <a:bodyPr/>
                    <a:lstStyle/>
                    <a:p>
                      <a:pPr algn="l" fontAlgn="b"/>
                      <a:r>
                        <a:rPr lang="en-US" sz="800" u="none" strike="noStrike">
                          <a:effectLst/>
                        </a:rPr>
                        <a:t>('member', 684)</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('assembly', 327)</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756151393"/>
                  </a:ext>
                </a:extLst>
              </a:tr>
              <a:tr h="145034">
                <a:tc>
                  <a:txBody>
                    <a:bodyPr/>
                    <a:lstStyle/>
                    <a:p>
                      <a:pPr algn="l" fontAlgn="b"/>
                      <a:r>
                        <a:rPr lang="en-US" sz="800" u="none" strike="noStrike">
                          <a:effectLst/>
                        </a:rPr>
                        <a:t>('being', 648)</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('axially', 323)</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284849460"/>
                  </a:ext>
                </a:extLst>
              </a:tr>
              <a:tr h="145034">
                <a:tc>
                  <a:txBody>
                    <a:bodyPr/>
                    <a:lstStyle/>
                    <a:p>
                      <a:pPr algn="l" fontAlgn="b"/>
                      <a:r>
                        <a:rPr lang="en-US" sz="800" u="none" strike="noStrike" dirty="0">
                          <a:effectLst/>
                          <a:highlight>
                            <a:srgbClr val="FFFF00"/>
                          </a:highlight>
                        </a:rPr>
                        <a:t>('portion', 619)</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tc>
                  <a:txBody>
                    <a:bodyPr/>
                    <a:lstStyle/>
                    <a:p>
                      <a:pPr algn="l" fontAlgn="b"/>
                      <a:r>
                        <a:rPr lang="en-US" sz="800" u="none" strike="noStrike" dirty="0">
                          <a:effectLst/>
                          <a:highlight>
                            <a:srgbClr val="FFFF00"/>
                          </a:highlight>
                        </a:rPr>
                        <a:t>('spring', 320)</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extLst>
                  <a:ext uri="{0D108BD9-81ED-4DB2-BD59-A6C34878D82A}">
                    <a16:rowId xmlns:a16="http://schemas.microsoft.com/office/drawing/2014/main" val="3028708932"/>
                  </a:ext>
                </a:extLst>
              </a:tr>
              <a:tr h="145034">
                <a:tc>
                  <a:txBody>
                    <a:bodyPr/>
                    <a:lstStyle/>
                    <a:p>
                      <a:pPr algn="l" fontAlgn="b"/>
                      <a:r>
                        <a:rPr lang="en-US" sz="800" u="none" strike="noStrike">
                          <a:effectLst/>
                        </a:rPr>
                        <a:t>('one', 582)</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('each', 318)</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2686280708"/>
                  </a:ext>
                </a:extLst>
              </a:tr>
              <a:tr h="145034">
                <a:tc>
                  <a:txBody>
                    <a:bodyPr/>
                    <a:lstStyle/>
                    <a:p>
                      <a:pPr algn="l" fontAlgn="b"/>
                      <a:r>
                        <a:rPr lang="en-US" sz="800" u="none" strike="noStrike">
                          <a:effectLst/>
                        </a:rPr>
                        <a:t>('on', 538)</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('about', 314)</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1504740113"/>
                  </a:ext>
                </a:extLst>
              </a:tr>
              <a:tr h="145034">
                <a:tc>
                  <a:txBody>
                    <a:bodyPr/>
                    <a:lstStyle/>
                    <a:p>
                      <a:pPr algn="l" fontAlgn="b"/>
                      <a:r>
                        <a:rPr lang="en-US" sz="800" u="none" strike="noStrike" dirty="0">
                          <a:effectLst/>
                        </a:rPr>
                        <a:t>('as', 531)</a:t>
                      </a:r>
                      <a:endParaRPr lang="en-US" sz="800" b="0" i="0" u="none" strike="noStrike" dirty="0">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('according', 299)</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1182771664"/>
                  </a:ext>
                </a:extLst>
              </a:tr>
              <a:tr h="145034">
                <a:tc>
                  <a:txBody>
                    <a:bodyPr/>
                    <a:lstStyle/>
                    <a:p>
                      <a:pPr algn="l" fontAlgn="b"/>
                      <a:r>
                        <a:rPr lang="en-US" sz="800" u="none" strike="noStrike">
                          <a:effectLst/>
                        </a:rPr>
                        <a:t>('having', 528)</a:t>
                      </a:r>
                      <a:endParaRPr lang="en-US" sz="800" b="0" i="0" u="none" strike="noStrike">
                        <a:solidFill>
                          <a:srgbClr val="000000"/>
                        </a:solidFill>
                        <a:effectLst/>
                        <a:latin typeface="Calibri" panose="020F0502020204030204" pitchFamily="34" charset="0"/>
                      </a:endParaRPr>
                    </a:p>
                  </a:txBody>
                  <a:tcPr marL="5657" marR="5657" marT="5657" marB="0" anchor="b"/>
                </a:tc>
                <a:tc>
                  <a:txBody>
                    <a:bodyPr/>
                    <a:lstStyle/>
                    <a:p>
                      <a:pPr algn="l" fontAlgn="b"/>
                      <a:r>
                        <a:rPr lang="en-US" sz="800" u="none" strike="noStrike">
                          <a:effectLst/>
                        </a:rPr>
                        <a:t>('including', 290)</a:t>
                      </a:r>
                      <a:endParaRPr lang="en-US" sz="800" b="0" i="0" u="none" strike="noStrike">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316353659"/>
                  </a:ext>
                </a:extLst>
              </a:tr>
              <a:tr h="145034">
                <a:tc>
                  <a:txBody>
                    <a:bodyPr/>
                    <a:lstStyle/>
                    <a:p>
                      <a:pPr algn="l" fontAlgn="b"/>
                      <a:r>
                        <a:rPr lang="en-US" sz="800" u="none" strike="noStrike" dirty="0">
                          <a:effectLst/>
                          <a:highlight>
                            <a:srgbClr val="FFFF00"/>
                          </a:highlight>
                        </a:rPr>
                        <a:t>('gear', 522)</a:t>
                      </a:r>
                      <a:endParaRPr lang="en-US" sz="800" b="0" i="0" u="none" strike="noStrike" dirty="0">
                        <a:solidFill>
                          <a:srgbClr val="000000"/>
                        </a:solidFill>
                        <a:effectLst/>
                        <a:highlight>
                          <a:srgbClr val="FFFF00"/>
                        </a:highlight>
                        <a:latin typeface="Calibri" panose="020F0502020204030204" pitchFamily="34" charset="0"/>
                      </a:endParaRPr>
                    </a:p>
                  </a:txBody>
                  <a:tcPr marL="5657" marR="5657" marT="5657" marB="0" anchor="b"/>
                </a:tc>
                <a:tc>
                  <a:txBody>
                    <a:bodyPr/>
                    <a:lstStyle/>
                    <a:p>
                      <a:pPr algn="l" fontAlgn="b"/>
                      <a:r>
                        <a:rPr lang="en-US" sz="800" u="none" strike="noStrike" dirty="0">
                          <a:effectLst/>
                        </a:rPr>
                        <a:t>('input', 279)</a:t>
                      </a:r>
                      <a:endParaRPr lang="en-US" sz="800" b="0" i="0" u="none" strike="noStrike" dirty="0">
                        <a:solidFill>
                          <a:srgbClr val="000000"/>
                        </a:solidFill>
                        <a:effectLst/>
                        <a:latin typeface="Calibri" panose="020F0502020204030204" pitchFamily="34" charset="0"/>
                      </a:endParaRPr>
                    </a:p>
                  </a:txBody>
                  <a:tcPr marL="5657" marR="5657" marT="5657" marB="0" anchor="b"/>
                </a:tc>
                <a:extLst>
                  <a:ext uri="{0D108BD9-81ED-4DB2-BD59-A6C34878D82A}">
                    <a16:rowId xmlns:a16="http://schemas.microsoft.com/office/drawing/2014/main" val="2417105306"/>
                  </a:ext>
                </a:extLst>
              </a:tr>
            </a:tbl>
          </a:graphicData>
        </a:graphic>
      </p:graphicFrame>
      <p:pic>
        <p:nvPicPr>
          <p:cNvPr id="7" name="Picture 6">
            <a:extLst>
              <a:ext uri="{FF2B5EF4-FFF2-40B4-BE49-F238E27FC236}">
                <a16:creationId xmlns:a16="http://schemas.microsoft.com/office/drawing/2014/main" id="{7275FE5E-E172-4B08-8A2E-0C80BE42DD80}"/>
              </a:ext>
            </a:extLst>
          </p:cNvPr>
          <p:cNvPicPr>
            <a:picLocks noChangeAspect="1"/>
          </p:cNvPicPr>
          <p:nvPr/>
        </p:nvPicPr>
        <p:blipFill>
          <a:blip r:embed="rId3"/>
          <a:stretch>
            <a:fillRect/>
          </a:stretch>
        </p:blipFill>
        <p:spPr>
          <a:xfrm>
            <a:off x="391622" y="974727"/>
            <a:ext cx="3699059" cy="3625849"/>
          </a:xfrm>
          <a:prstGeom prst="rect">
            <a:avLst/>
          </a:prstGeom>
        </p:spPr>
      </p:pic>
    </p:spTree>
    <p:extLst>
      <p:ext uri="{BB962C8B-B14F-4D97-AF65-F5344CB8AC3E}">
        <p14:creationId xmlns:p14="http://schemas.microsoft.com/office/powerpoint/2010/main" val="833383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8" y="395416"/>
            <a:ext cx="7080422" cy="3833684"/>
          </a:xfrm>
        </p:spPr>
        <p:txBody>
          <a:bodyPr>
            <a:noAutofit/>
          </a:bodyPr>
          <a:lstStyle/>
          <a:p>
            <a:r>
              <a:rPr lang="en-US" sz="1600" b="1" dirty="0">
                <a:solidFill>
                  <a:schemeClr val="tx1"/>
                </a:solidFill>
                <a:latin typeface="+mn-lt"/>
              </a:rPr>
              <a:t>Copyright and Trademark Notice</a:t>
            </a:r>
          </a:p>
          <a:p>
            <a:endParaRPr lang="en-US" sz="1600" b="1" dirty="0">
              <a:solidFill>
                <a:schemeClr val="tx1"/>
              </a:solidFill>
              <a:latin typeface="+mn-lt"/>
            </a:endParaRPr>
          </a:p>
          <a:p>
            <a:r>
              <a:rPr lang="en-US" sz="1600" dirty="0">
                <a:solidFill>
                  <a:schemeClr val="tx1"/>
                </a:solidFill>
                <a:latin typeface="+mn-lt"/>
              </a:rPr>
              <a:t>All material in this presentation, including design, text, images, charts, are owned by Liang Gong, protected by US copyright and trademark laws. All rights are reserved by Liang Gong. Content may not be copied, reproduced, transmitted, distributed, downloaded or transferred in any form or by any means without Liang Gong's prior written consent, and with express attribution to Liang Gong. The only exception is that one temporary copy may be downloaded into a single computer's memory and one unaltered permanent copy may be used by the viewer for personal and non-commercial use only, with an attached copy of Liang Gong 's written consent. No part of the downloaded copy may be subsequently reproduced, disseminated or transferred. Copyright infringement is a violation of federal law subject to criminal and civil penalties. (For permission to reprint, please contact Liang Gong via email at gongliangtju@gmail.com)</a:t>
            </a:r>
          </a:p>
          <a:p>
            <a:endParaRPr lang="en-US" sz="1000" dirty="0">
              <a:solidFill>
                <a:schemeClr val="tx1"/>
              </a:solidFill>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23</a:t>
            </a:fld>
            <a:endParaRPr lang="en-US" dirty="0"/>
          </a:p>
        </p:txBody>
      </p:sp>
    </p:spTree>
    <p:extLst>
      <p:ext uri="{BB962C8B-B14F-4D97-AF65-F5344CB8AC3E}">
        <p14:creationId xmlns:p14="http://schemas.microsoft.com/office/powerpoint/2010/main" val="148517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983738"/>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4000" i="1" dirty="0">
                <a:solidFill>
                  <a:srgbClr val="FF0000"/>
                </a:solidFill>
                <a:ea typeface="Calibri"/>
                <a:cs typeface="Calibri"/>
                <a:sym typeface="Calibri"/>
              </a:rPr>
              <a:t>Ready to get it patented!</a:t>
            </a:r>
            <a:endParaRPr sz="4000" i="1" dirty="0">
              <a:solidFill>
                <a:srgbClr val="FF0000"/>
              </a:solidFill>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 name="Google Shape;773;p50"/>
          <p:cNvSpPr txBox="1"/>
          <p:nvPr/>
        </p:nvSpPr>
        <p:spPr>
          <a:xfrm>
            <a:off x="1123949" y="2982096"/>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a:latin typeface="Calibri"/>
                <a:ea typeface="Calibri"/>
                <a:cs typeface="Calibri"/>
                <a:sym typeface="Calibri"/>
              </a:rPr>
              <a:t>Questions?</a:t>
            </a:r>
            <a:endParaRPr sz="1350" dirty="0">
              <a:latin typeface="Calibri"/>
              <a:ea typeface="Calibri"/>
              <a:cs typeface="Calibri"/>
              <a:sym typeface="Calibri"/>
            </a:endParaRPr>
          </a:p>
        </p:txBody>
      </p:sp>
    </p:spTree>
    <p:extLst>
      <p:ext uri="{BB962C8B-B14F-4D97-AF65-F5344CB8AC3E}">
        <p14:creationId xmlns:p14="http://schemas.microsoft.com/office/powerpoint/2010/main" val="826927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 name="Google Shape;773;p50"/>
          <p:cNvSpPr txBox="1"/>
          <p:nvPr/>
        </p:nvSpPr>
        <p:spPr>
          <a:xfrm>
            <a:off x="1123949" y="2107704"/>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a:latin typeface="Calibri"/>
                <a:ea typeface="Calibri"/>
                <a:cs typeface="Calibri"/>
                <a:sym typeface="Calibri"/>
              </a:rPr>
              <a:t>Thank You</a:t>
            </a:r>
            <a:endParaRPr sz="1350" dirty="0">
              <a:latin typeface="Calibri"/>
              <a:ea typeface="Calibri"/>
              <a:cs typeface="Calibri"/>
              <a:sym typeface="Calibri"/>
            </a:endParaRPr>
          </a:p>
        </p:txBody>
      </p:sp>
    </p:spTree>
    <p:extLst>
      <p:ext uri="{BB962C8B-B14F-4D97-AF65-F5344CB8AC3E}">
        <p14:creationId xmlns:p14="http://schemas.microsoft.com/office/powerpoint/2010/main" val="3214072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1483628" y="175461"/>
            <a:ext cx="5751561" cy="4357744"/>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1775414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3</a:t>
            </a:fld>
            <a:endParaRPr lang="en-US"/>
          </a:p>
        </p:txBody>
      </p:sp>
      <p:sp>
        <p:nvSpPr>
          <p:cNvPr id="3" name="TextBox 2"/>
          <p:cNvSpPr txBox="1"/>
          <p:nvPr/>
        </p:nvSpPr>
        <p:spPr>
          <a:xfrm>
            <a:off x="60960" y="67056"/>
            <a:ext cx="3572256" cy="369332"/>
          </a:xfrm>
          <a:prstGeom prst="rect">
            <a:avLst/>
          </a:prstGeom>
          <a:noFill/>
        </p:spPr>
        <p:txBody>
          <a:bodyPr wrap="square" rtlCol="0">
            <a:spAutoFit/>
          </a:bodyPr>
          <a:lstStyle/>
          <a:p>
            <a:r>
              <a:rPr lang="en-US" dirty="0"/>
              <a:t>Previously on Pattern Patent …</a:t>
            </a:r>
          </a:p>
        </p:txBody>
      </p:sp>
      <p:sp>
        <p:nvSpPr>
          <p:cNvPr id="4" name="TextBox 3"/>
          <p:cNvSpPr txBox="1"/>
          <p:nvPr/>
        </p:nvSpPr>
        <p:spPr>
          <a:xfrm>
            <a:off x="968632" y="866601"/>
            <a:ext cx="7049788" cy="3785652"/>
          </a:xfrm>
          <a:prstGeom prst="rect">
            <a:avLst/>
          </a:prstGeom>
          <a:noFill/>
        </p:spPr>
        <p:txBody>
          <a:bodyPr wrap="square" rtlCol="0">
            <a:spAutoFit/>
          </a:bodyPr>
          <a:lstStyle/>
          <a:p>
            <a:pPr marL="457200" indent="-457200">
              <a:buFont typeface="Arial" panose="020B0604020202020204" pitchFamily="34" charset="0"/>
              <a:buChar char="•"/>
            </a:pPr>
            <a:r>
              <a:rPr lang="en-US" sz="2400" i="1" dirty="0">
                <a:solidFill>
                  <a:srgbClr val="FF0000"/>
                </a:solidFill>
              </a:rPr>
              <a:t>Would you afford the time cost?</a:t>
            </a:r>
          </a:p>
          <a:p>
            <a:r>
              <a:rPr lang="en-US" sz="2400" i="1" dirty="0">
                <a:solidFill>
                  <a:srgbClr val="FF0000"/>
                </a:solidFill>
              </a:rPr>
              <a:t>           </a:t>
            </a:r>
            <a:r>
              <a:rPr lang="en-US" dirty="0"/>
              <a:t>Check out Hamlet App</a:t>
            </a:r>
          </a:p>
          <a:p>
            <a:pPr marL="457200" indent="-457200">
              <a:buFont typeface="Arial" panose="020B0604020202020204" pitchFamily="34" charset="0"/>
              <a:buChar char="•"/>
            </a:pPr>
            <a:r>
              <a:rPr lang="en-US" sz="2400" i="1" dirty="0">
                <a:solidFill>
                  <a:srgbClr val="FF0000"/>
                </a:solidFill>
              </a:rPr>
              <a:t>Is your case likely to be patented? </a:t>
            </a:r>
          </a:p>
          <a:p>
            <a:r>
              <a:rPr lang="en-US" sz="2400" i="1" dirty="0">
                <a:solidFill>
                  <a:srgbClr val="FF0000"/>
                </a:solidFill>
              </a:rPr>
              <a:t>           </a:t>
            </a:r>
            <a:r>
              <a:rPr lang="en-US" dirty="0"/>
              <a:t>Check out Hamlet App</a:t>
            </a:r>
          </a:p>
          <a:p>
            <a:pPr marL="457200" indent="-457200">
              <a:buFont typeface="Arial" panose="020B0604020202020204" pitchFamily="34" charset="0"/>
              <a:buChar char="•"/>
            </a:pPr>
            <a:r>
              <a:rPr lang="en-US" sz="2400" i="1" dirty="0">
                <a:solidFill>
                  <a:srgbClr val="FF0000"/>
                </a:solidFill>
              </a:rPr>
              <a:t>Which attorney are you talking to?</a:t>
            </a:r>
          </a:p>
          <a:p>
            <a:r>
              <a:rPr lang="en-US" sz="2400" i="1" dirty="0">
                <a:solidFill>
                  <a:srgbClr val="FF0000"/>
                </a:solidFill>
              </a:rPr>
              <a:t>           </a:t>
            </a:r>
            <a:r>
              <a:rPr lang="en-US" dirty="0"/>
              <a:t>Check out </a:t>
            </a:r>
            <a:r>
              <a:rPr lang="en-US" dirty="0" err="1"/>
              <a:t>HesJustNotThatIntoYou</a:t>
            </a:r>
            <a:r>
              <a:rPr lang="en-US" dirty="0"/>
              <a:t> App</a:t>
            </a:r>
            <a:endParaRPr lang="en-US" sz="2400" i="1" dirty="0">
              <a:solidFill>
                <a:srgbClr val="FF0000"/>
              </a:solidFill>
            </a:endParaRPr>
          </a:p>
          <a:p>
            <a:pPr marL="457200" indent="-457200">
              <a:buFont typeface="Arial" panose="020B0604020202020204" pitchFamily="34" charset="0"/>
              <a:buChar char="•"/>
            </a:pPr>
            <a:r>
              <a:rPr lang="en-US" sz="2400" i="1" dirty="0">
                <a:solidFill>
                  <a:srgbClr val="FF0000"/>
                </a:solidFill>
              </a:rPr>
              <a:t>Would you want to live around other inventors?</a:t>
            </a:r>
          </a:p>
          <a:p>
            <a:r>
              <a:rPr lang="en-US" sz="2400" i="1" dirty="0">
                <a:solidFill>
                  <a:srgbClr val="FF0000"/>
                </a:solidFill>
              </a:rPr>
              <a:t>           </a:t>
            </a:r>
            <a:r>
              <a:rPr lang="en-US" dirty="0"/>
              <a:t>If yes, move to CA, Ivy </a:t>
            </a:r>
            <a:r>
              <a:rPr lang="en-US" dirty="0" err="1"/>
              <a:t>Leauge</a:t>
            </a:r>
            <a:r>
              <a:rPr lang="en-US" dirty="0"/>
              <a:t>, RTP areas</a:t>
            </a:r>
          </a:p>
          <a:p>
            <a:pPr marL="457200" indent="-457200">
              <a:buFont typeface="Arial" panose="020B0604020202020204" pitchFamily="34" charset="0"/>
              <a:buChar char="•"/>
            </a:pPr>
            <a:r>
              <a:rPr lang="en-US" sz="2400" i="1" dirty="0">
                <a:solidFill>
                  <a:srgbClr val="FF0000"/>
                </a:solidFill>
              </a:rPr>
              <a:t>Do you know the examiner’s sweet spot? </a:t>
            </a:r>
          </a:p>
          <a:p>
            <a:r>
              <a:rPr lang="en-US" sz="2400" i="1" dirty="0">
                <a:solidFill>
                  <a:srgbClr val="FF0000"/>
                </a:solidFill>
              </a:rPr>
              <a:t>           </a:t>
            </a:r>
            <a:r>
              <a:rPr lang="en-US" dirty="0"/>
              <a:t>25, 135, 837 rules</a:t>
            </a:r>
          </a:p>
        </p:txBody>
      </p:sp>
      <p:sp>
        <p:nvSpPr>
          <p:cNvPr id="5" name="TextBox 4">
            <a:extLst>
              <a:ext uri="{FF2B5EF4-FFF2-40B4-BE49-F238E27FC236}">
                <a16:creationId xmlns:a16="http://schemas.microsoft.com/office/drawing/2014/main" id="{B767BB9B-5893-4BD0-9BF1-A68C553548F0}"/>
              </a:ext>
            </a:extLst>
          </p:cNvPr>
          <p:cNvSpPr txBox="1"/>
          <p:nvPr/>
        </p:nvSpPr>
        <p:spPr>
          <a:xfrm>
            <a:off x="8018421" y="67056"/>
            <a:ext cx="1064620" cy="369332"/>
          </a:xfrm>
          <a:prstGeom prst="rect">
            <a:avLst/>
          </a:prstGeom>
          <a:noFill/>
        </p:spPr>
        <p:txBody>
          <a:bodyPr wrap="square" rtlCol="0">
            <a:spAutoFit/>
          </a:bodyPr>
          <a:lstStyle/>
          <a:p>
            <a:r>
              <a:rPr lang="en-US" dirty="0"/>
              <a:t>Project 1</a:t>
            </a:r>
          </a:p>
        </p:txBody>
      </p:sp>
    </p:spTree>
    <p:extLst>
      <p:ext uri="{BB962C8B-B14F-4D97-AF65-F5344CB8AC3E}">
        <p14:creationId xmlns:p14="http://schemas.microsoft.com/office/powerpoint/2010/main" val="872590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4</a:t>
            </a:fld>
            <a:endParaRPr lang="en-US"/>
          </a:p>
        </p:txBody>
      </p:sp>
      <p:sp>
        <p:nvSpPr>
          <p:cNvPr id="3" name="Rectangle 2"/>
          <p:cNvSpPr/>
          <p:nvPr/>
        </p:nvSpPr>
        <p:spPr>
          <a:xfrm>
            <a:off x="79248" y="60960"/>
            <a:ext cx="4572000" cy="369332"/>
          </a:xfrm>
          <a:prstGeom prst="rect">
            <a:avLst/>
          </a:prstGeom>
        </p:spPr>
        <p:txBody>
          <a:bodyPr>
            <a:spAutoFit/>
          </a:bodyPr>
          <a:lstStyle/>
          <a:p>
            <a:r>
              <a:rPr lang="en-US" b="1" dirty="0"/>
              <a:t>E</a:t>
            </a:r>
            <a:r>
              <a:rPr lang="en-US" dirty="0"/>
              <a:t>xtract</a:t>
            </a:r>
          </a:p>
        </p:txBody>
      </p:sp>
      <p:sp>
        <p:nvSpPr>
          <p:cNvPr id="5" name="Rectangle 4"/>
          <p:cNvSpPr/>
          <p:nvPr/>
        </p:nvSpPr>
        <p:spPr>
          <a:xfrm>
            <a:off x="71547" y="587868"/>
            <a:ext cx="9159402" cy="1169551"/>
          </a:xfrm>
          <a:prstGeom prst="rect">
            <a:avLst/>
          </a:prstGeom>
        </p:spPr>
        <p:txBody>
          <a:bodyPr wrap="square">
            <a:spAutoFit/>
          </a:bodyPr>
          <a:lstStyle/>
          <a:p>
            <a:r>
              <a:rPr lang="en-US" sz="1400" b="1" dirty="0"/>
              <a:t>Data Source</a:t>
            </a:r>
          </a:p>
          <a:p>
            <a:r>
              <a:rPr lang="en-US" sz="1400" dirty="0">
                <a:hlinkClick r:id="rId2"/>
              </a:rPr>
              <a:t>https://www.uspto.gov/learning-and-resources/electronic-data-products/patent-examination-research-dataset-public-pair</a:t>
            </a:r>
            <a:endParaRPr lang="en-US" sz="1400" dirty="0"/>
          </a:p>
          <a:p>
            <a:r>
              <a:rPr lang="en-US" sz="1400" dirty="0">
                <a:hlinkClick r:id="rId3"/>
              </a:rPr>
              <a:t>https://www.uspto.gov/learning-and-resources/electronic-data-products/patent-claims-research-dataset</a:t>
            </a:r>
            <a:endParaRPr lang="en-US" sz="1400" dirty="0"/>
          </a:p>
          <a:p>
            <a:endParaRPr lang="en-US" sz="1400" dirty="0"/>
          </a:p>
          <a:p>
            <a:endParaRPr lang="en-US" sz="1400" dirty="0"/>
          </a:p>
        </p:txBody>
      </p:sp>
      <p:pic>
        <p:nvPicPr>
          <p:cNvPr id="6" name="Picture 5"/>
          <p:cNvPicPr>
            <a:picLocks noChangeAspect="1"/>
          </p:cNvPicPr>
          <p:nvPr/>
        </p:nvPicPr>
        <p:blipFill>
          <a:blip r:embed="rId4"/>
          <a:stretch>
            <a:fillRect/>
          </a:stretch>
        </p:blipFill>
        <p:spPr>
          <a:xfrm>
            <a:off x="145733" y="1497277"/>
            <a:ext cx="2798635" cy="2937383"/>
          </a:xfrm>
          <a:prstGeom prst="rect">
            <a:avLst/>
          </a:prstGeom>
        </p:spPr>
      </p:pic>
      <p:pic>
        <p:nvPicPr>
          <p:cNvPr id="7" name="Picture 6"/>
          <p:cNvPicPr>
            <a:picLocks noChangeAspect="1"/>
          </p:cNvPicPr>
          <p:nvPr/>
        </p:nvPicPr>
        <p:blipFill>
          <a:blip r:embed="rId5"/>
          <a:stretch>
            <a:fillRect/>
          </a:stretch>
        </p:blipFill>
        <p:spPr>
          <a:xfrm>
            <a:off x="3105594" y="1968321"/>
            <a:ext cx="3142585" cy="251202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3709" y="1425179"/>
            <a:ext cx="3299851" cy="1519189"/>
          </a:xfrm>
          <a:prstGeom prst="rect">
            <a:avLst/>
          </a:prstGeom>
        </p:spPr>
      </p:pic>
      <p:sp>
        <p:nvSpPr>
          <p:cNvPr id="9" name="TextBox 8">
            <a:extLst>
              <a:ext uri="{FF2B5EF4-FFF2-40B4-BE49-F238E27FC236}">
                <a16:creationId xmlns:a16="http://schemas.microsoft.com/office/drawing/2014/main" id="{8DDD7CDC-5C7B-4F07-AC64-657D1CD8FBCE}"/>
              </a:ext>
            </a:extLst>
          </p:cNvPr>
          <p:cNvSpPr txBox="1"/>
          <p:nvPr/>
        </p:nvSpPr>
        <p:spPr>
          <a:xfrm>
            <a:off x="7859306" y="67056"/>
            <a:ext cx="1223735" cy="369332"/>
          </a:xfrm>
          <a:prstGeom prst="rect">
            <a:avLst/>
          </a:prstGeom>
          <a:noFill/>
        </p:spPr>
        <p:txBody>
          <a:bodyPr wrap="square" rtlCol="0">
            <a:spAutoFit/>
          </a:bodyPr>
          <a:lstStyle/>
          <a:p>
            <a:r>
              <a:rPr lang="en-US" dirty="0"/>
              <a:t>Project ETL</a:t>
            </a:r>
          </a:p>
        </p:txBody>
      </p:sp>
    </p:spTree>
    <p:extLst>
      <p:ext uri="{BB962C8B-B14F-4D97-AF65-F5344CB8AC3E}">
        <p14:creationId xmlns:p14="http://schemas.microsoft.com/office/powerpoint/2010/main" val="1636563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5</a:t>
            </a:fld>
            <a:endParaRPr lang="en-US"/>
          </a:p>
        </p:txBody>
      </p:sp>
      <p:sp>
        <p:nvSpPr>
          <p:cNvPr id="3" name="Rectangle 2"/>
          <p:cNvSpPr/>
          <p:nvPr/>
        </p:nvSpPr>
        <p:spPr>
          <a:xfrm>
            <a:off x="54910" y="58412"/>
            <a:ext cx="1145955" cy="369332"/>
          </a:xfrm>
          <a:prstGeom prst="rect">
            <a:avLst/>
          </a:prstGeom>
        </p:spPr>
        <p:txBody>
          <a:bodyPr wrap="none">
            <a:spAutoFit/>
          </a:bodyPr>
          <a:lstStyle/>
          <a:p>
            <a:r>
              <a:rPr lang="en-US" b="1" dirty="0"/>
              <a:t>T</a:t>
            </a:r>
            <a:r>
              <a:rPr lang="en-US" dirty="0"/>
              <a:t>ransform</a:t>
            </a:r>
          </a:p>
        </p:txBody>
      </p:sp>
      <p:pic>
        <p:nvPicPr>
          <p:cNvPr id="4" name="Picture 3"/>
          <p:cNvPicPr>
            <a:picLocks noChangeAspect="1"/>
          </p:cNvPicPr>
          <p:nvPr/>
        </p:nvPicPr>
        <p:blipFill>
          <a:blip r:embed="rId3"/>
          <a:stretch>
            <a:fillRect/>
          </a:stretch>
        </p:blipFill>
        <p:spPr>
          <a:xfrm>
            <a:off x="4836767" y="769620"/>
            <a:ext cx="3453099" cy="3204972"/>
          </a:xfrm>
          <a:prstGeom prst="rect">
            <a:avLst/>
          </a:prstGeom>
        </p:spPr>
      </p:pic>
      <p:sp>
        <p:nvSpPr>
          <p:cNvPr id="5" name="Rectangle 4"/>
          <p:cNvSpPr/>
          <p:nvPr/>
        </p:nvSpPr>
        <p:spPr>
          <a:xfrm>
            <a:off x="0" y="769620"/>
            <a:ext cx="4411240" cy="923330"/>
          </a:xfrm>
          <a:prstGeom prst="rect">
            <a:avLst/>
          </a:prstGeom>
        </p:spPr>
        <p:txBody>
          <a:bodyPr wrap="square">
            <a:spAutoFit/>
          </a:bodyPr>
          <a:lstStyle/>
          <a:p>
            <a:r>
              <a:rPr lang="en-US" dirty="0"/>
              <a:t>Data cleaning and transformation (cleaning, joining, filtering, grouping, merging, aggregating, </a:t>
            </a:r>
            <a:r>
              <a:rPr lang="en-US" dirty="0" err="1"/>
              <a:t>etc</a:t>
            </a:r>
            <a:r>
              <a:rPr lang="en-US" dirty="0"/>
              <a:t>) are performed in </a:t>
            </a:r>
            <a:r>
              <a:rPr lang="en-US" dirty="0">
                <a:solidFill>
                  <a:srgbClr val="FF0000"/>
                </a:solidFill>
              </a:rPr>
              <a:t>Python</a:t>
            </a:r>
          </a:p>
        </p:txBody>
      </p:sp>
      <p:sp>
        <p:nvSpPr>
          <p:cNvPr id="6" name="TextBox 5">
            <a:extLst>
              <a:ext uri="{FF2B5EF4-FFF2-40B4-BE49-F238E27FC236}">
                <a16:creationId xmlns:a16="http://schemas.microsoft.com/office/drawing/2014/main" id="{28047528-998B-4FD3-B55A-60BB3C340847}"/>
              </a:ext>
            </a:extLst>
          </p:cNvPr>
          <p:cNvSpPr txBox="1"/>
          <p:nvPr/>
        </p:nvSpPr>
        <p:spPr>
          <a:xfrm>
            <a:off x="7859306" y="67056"/>
            <a:ext cx="1223735" cy="369332"/>
          </a:xfrm>
          <a:prstGeom prst="rect">
            <a:avLst/>
          </a:prstGeom>
          <a:noFill/>
        </p:spPr>
        <p:txBody>
          <a:bodyPr wrap="square" rtlCol="0">
            <a:spAutoFit/>
          </a:bodyPr>
          <a:lstStyle/>
          <a:p>
            <a:r>
              <a:rPr lang="en-US" dirty="0"/>
              <a:t>Project ETL</a:t>
            </a:r>
          </a:p>
        </p:txBody>
      </p:sp>
    </p:spTree>
    <p:extLst>
      <p:ext uri="{BB962C8B-B14F-4D97-AF65-F5344CB8AC3E}">
        <p14:creationId xmlns:p14="http://schemas.microsoft.com/office/powerpoint/2010/main" val="315919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6</a:t>
            </a:fld>
            <a:endParaRPr lang="en-US"/>
          </a:p>
        </p:txBody>
      </p:sp>
      <p:sp>
        <p:nvSpPr>
          <p:cNvPr id="3" name="Rectangle 2"/>
          <p:cNvSpPr/>
          <p:nvPr/>
        </p:nvSpPr>
        <p:spPr>
          <a:xfrm>
            <a:off x="53499" y="46220"/>
            <a:ext cx="636713" cy="369332"/>
          </a:xfrm>
          <a:prstGeom prst="rect">
            <a:avLst/>
          </a:prstGeom>
        </p:spPr>
        <p:txBody>
          <a:bodyPr wrap="none">
            <a:spAutoFit/>
          </a:bodyPr>
          <a:lstStyle/>
          <a:p>
            <a:r>
              <a:rPr lang="en-US" b="1" dirty="0"/>
              <a:t>L</a:t>
            </a:r>
            <a:r>
              <a:rPr lang="en-US" dirty="0"/>
              <a:t>oad</a:t>
            </a:r>
          </a:p>
        </p:txBody>
      </p:sp>
      <p:pic>
        <p:nvPicPr>
          <p:cNvPr id="5" name="Picture 4"/>
          <p:cNvPicPr>
            <a:picLocks noChangeAspect="1"/>
          </p:cNvPicPr>
          <p:nvPr/>
        </p:nvPicPr>
        <p:blipFill>
          <a:blip r:embed="rId3"/>
          <a:stretch>
            <a:fillRect/>
          </a:stretch>
        </p:blipFill>
        <p:spPr>
          <a:xfrm>
            <a:off x="162401" y="1048513"/>
            <a:ext cx="6059806" cy="1849941"/>
          </a:xfrm>
          <a:prstGeom prst="rect">
            <a:avLst/>
          </a:prstGeom>
        </p:spPr>
      </p:pic>
      <p:sp>
        <p:nvSpPr>
          <p:cNvPr id="7" name="Rectangle 6"/>
          <p:cNvSpPr/>
          <p:nvPr/>
        </p:nvSpPr>
        <p:spPr>
          <a:xfrm>
            <a:off x="53499" y="584692"/>
            <a:ext cx="4411240" cy="369332"/>
          </a:xfrm>
          <a:prstGeom prst="rect">
            <a:avLst/>
          </a:prstGeom>
        </p:spPr>
        <p:txBody>
          <a:bodyPr wrap="square">
            <a:spAutoFit/>
          </a:bodyPr>
          <a:lstStyle/>
          <a:p>
            <a:r>
              <a:rPr lang="en-US" dirty="0"/>
              <a:t>PostgreSQL/Beaver</a:t>
            </a:r>
          </a:p>
        </p:txBody>
      </p:sp>
      <p:pic>
        <p:nvPicPr>
          <p:cNvPr id="4" name="Picture 3">
            <a:extLst>
              <a:ext uri="{FF2B5EF4-FFF2-40B4-BE49-F238E27FC236}">
                <a16:creationId xmlns:a16="http://schemas.microsoft.com/office/drawing/2014/main" id="{2A89E906-57E3-462A-B847-C9053DEE262C}"/>
              </a:ext>
            </a:extLst>
          </p:cNvPr>
          <p:cNvPicPr>
            <a:picLocks noChangeAspect="1"/>
          </p:cNvPicPr>
          <p:nvPr/>
        </p:nvPicPr>
        <p:blipFill>
          <a:blip r:embed="rId4"/>
          <a:stretch>
            <a:fillRect/>
          </a:stretch>
        </p:blipFill>
        <p:spPr>
          <a:xfrm>
            <a:off x="6222207" y="584692"/>
            <a:ext cx="2817088" cy="3400425"/>
          </a:xfrm>
          <a:prstGeom prst="rect">
            <a:avLst/>
          </a:prstGeom>
        </p:spPr>
      </p:pic>
      <p:sp>
        <p:nvSpPr>
          <p:cNvPr id="6" name="Rectangle 5">
            <a:extLst>
              <a:ext uri="{FF2B5EF4-FFF2-40B4-BE49-F238E27FC236}">
                <a16:creationId xmlns:a16="http://schemas.microsoft.com/office/drawing/2014/main" id="{B8A16B8C-89BF-4187-8363-4F37FF107647}"/>
              </a:ext>
            </a:extLst>
          </p:cNvPr>
          <p:cNvSpPr/>
          <p:nvPr/>
        </p:nvSpPr>
        <p:spPr>
          <a:xfrm>
            <a:off x="835818" y="107775"/>
            <a:ext cx="3686175" cy="246221"/>
          </a:xfrm>
          <a:prstGeom prst="rect">
            <a:avLst/>
          </a:prstGeom>
        </p:spPr>
        <p:txBody>
          <a:bodyPr wrap="square">
            <a:spAutoFit/>
          </a:bodyPr>
          <a:lstStyle/>
          <a:p>
            <a:r>
              <a:rPr lang="en-US" sz="1000" dirty="0">
                <a:solidFill>
                  <a:srgbClr val="FF0000"/>
                </a:solidFill>
              </a:rPr>
              <a:t>engine = </a:t>
            </a:r>
            <a:r>
              <a:rPr lang="en-US" sz="1000" dirty="0" err="1">
                <a:solidFill>
                  <a:srgbClr val="FF0000"/>
                </a:solidFill>
              </a:rPr>
              <a:t>create_engine</a:t>
            </a:r>
            <a:r>
              <a:rPr lang="en-US" sz="1000" dirty="0">
                <a:solidFill>
                  <a:srgbClr val="FF0000"/>
                </a:solidFill>
              </a:rPr>
              <a:t>(f'postgresql://{rds_connection_string}')</a:t>
            </a:r>
          </a:p>
        </p:txBody>
      </p:sp>
      <p:sp>
        <p:nvSpPr>
          <p:cNvPr id="8" name="TextBox 7">
            <a:extLst>
              <a:ext uri="{FF2B5EF4-FFF2-40B4-BE49-F238E27FC236}">
                <a16:creationId xmlns:a16="http://schemas.microsoft.com/office/drawing/2014/main" id="{6B36D590-6CFB-45F9-B116-1EFB73BD7980}"/>
              </a:ext>
            </a:extLst>
          </p:cNvPr>
          <p:cNvSpPr txBox="1"/>
          <p:nvPr/>
        </p:nvSpPr>
        <p:spPr>
          <a:xfrm>
            <a:off x="7859306" y="67056"/>
            <a:ext cx="1223735" cy="369332"/>
          </a:xfrm>
          <a:prstGeom prst="rect">
            <a:avLst/>
          </a:prstGeom>
          <a:noFill/>
        </p:spPr>
        <p:txBody>
          <a:bodyPr wrap="square" rtlCol="0">
            <a:spAutoFit/>
          </a:bodyPr>
          <a:lstStyle/>
          <a:p>
            <a:r>
              <a:rPr lang="en-US" dirty="0"/>
              <a:t>Project ETL</a:t>
            </a:r>
          </a:p>
        </p:txBody>
      </p:sp>
    </p:spTree>
    <p:extLst>
      <p:ext uri="{BB962C8B-B14F-4D97-AF65-F5344CB8AC3E}">
        <p14:creationId xmlns:p14="http://schemas.microsoft.com/office/powerpoint/2010/main" val="310650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7</a:t>
            </a:fld>
            <a:endParaRPr lang="en-US"/>
          </a:p>
        </p:txBody>
      </p:sp>
      <p:pic>
        <p:nvPicPr>
          <p:cNvPr id="3" name="Picture 2"/>
          <p:cNvPicPr>
            <a:picLocks noChangeAspect="1"/>
          </p:cNvPicPr>
          <p:nvPr/>
        </p:nvPicPr>
        <p:blipFill>
          <a:blip r:embed="rId3"/>
          <a:stretch>
            <a:fillRect/>
          </a:stretch>
        </p:blipFill>
        <p:spPr>
          <a:xfrm>
            <a:off x="402336" y="438524"/>
            <a:ext cx="5400396" cy="1764486"/>
          </a:xfrm>
          <a:prstGeom prst="rect">
            <a:avLst/>
          </a:prstGeom>
        </p:spPr>
      </p:pic>
      <p:pic>
        <p:nvPicPr>
          <p:cNvPr id="4" name="Picture 3"/>
          <p:cNvPicPr>
            <a:picLocks noChangeAspect="1"/>
          </p:cNvPicPr>
          <p:nvPr/>
        </p:nvPicPr>
        <p:blipFill>
          <a:blip r:embed="rId4"/>
          <a:stretch>
            <a:fillRect/>
          </a:stretch>
        </p:blipFill>
        <p:spPr>
          <a:xfrm>
            <a:off x="3754863" y="1754057"/>
            <a:ext cx="5058906" cy="1035334"/>
          </a:xfrm>
          <a:prstGeom prst="rect">
            <a:avLst/>
          </a:prstGeom>
        </p:spPr>
      </p:pic>
      <p:pic>
        <p:nvPicPr>
          <p:cNvPr id="5" name="Picture 4"/>
          <p:cNvPicPr>
            <a:picLocks noChangeAspect="1"/>
          </p:cNvPicPr>
          <p:nvPr/>
        </p:nvPicPr>
        <p:blipFill>
          <a:blip r:embed="rId5"/>
          <a:stretch>
            <a:fillRect/>
          </a:stretch>
        </p:blipFill>
        <p:spPr>
          <a:xfrm>
            <a:off x="700215" y="3311870"/>
            <a:ext cx="7144987" cy="1405853"/>
          </a:xfrm>
          <a:prstGeom prst="rect">
            <a:avLst/>
          </a:prstGeom>
        </p:spPr>
      </p:pic>
      <p:sp>
        <p:nvSpPr>
          <p:cNvPr id="6" name="Rectangle 5"/>
          <p:cNvSpPr/>
          <p:nvPr/>
        </p:nvSpPr>
        <p:spPr>
          <a:xfrm>
            <a:off x="7586308" y="1754057"/>
            <a:ext cx="1374094" cy="369332"/>
          </a:xfrm>
          <a:prstGeom prst="rect">
            <a:avLst/>
          </a:prstGeom>
        </p:spPr>
        <p:txBody>
          <a:bodyPr wrap="none">
            <a:spAutoFit/>
          </a:bodyPr>
          <a:lstStyle/>
          <a:p>
            <a:r>
              <a:rPr lang="en-US" b="1" dirty="0">
                <a:solidFill>
                  <a:srgbClr val="FF0000"/>
                </a:solidFill>
              </a:rPr>
              <a:t>Hamlet App </a:t>
            </a:r>
          </a:p>
        </p:txBody>
      </p:sp>
      <p:sp>
        <p:nvSpPr>
          <p:cNvPr id="7" name="Rectangle 6"/>
          <p:cNvSpPr/>
          <p:nvPr/>
        </p:nvSpPr>
        <p:spPr>
          <a:xfrm>
            <a:off x="4141577" y="374809"/>
            <a:ext cx="2915798" cy="369332"/>
          </a:xfrm>
          <a:prstGeom prst="rect">
            <a:avLst/>
          </a:prstGeom>
        </p:spPr>
        <p:txBody>
          <a:bodyPr wrap="none">
            <a:spAutoFit/>
          </a:bodyPr>
          <a:lstStyle/>
          <a:p>
            <a:r>
              <a:rPr lang="en-US" b="1" dirty="0" err="1">
                <a:solidFill>
                  <a:srgbClr val="FF0000"/>
                </a:solidFill>
              </a:rPr>
              <a:t>HesJustNotThatIntoYou</a:t>
            </a:r>
            <a:r>
              <a:rPr lang="en-US" b="1" dirty="0">
                <a:solidFill>
                  <a:srgbClr val="FF0000"/>
                </a:solidFill>
              </a:rPr>
              <a:t> App </a:t>
            </a:r>
          </a:p>
        </p:txBody>
      </p:sp>
      <p:sp>
        <p:nvSpPr>
          <p:cNvPr id="9" name="Right Brace 8"/>
          <p:cNvSpPr/>
          <p:nvPr/>
        </p:nvSpPr>
        <p:spPr>
          <a:xfrm rot="5400000">
            <a:off x="3991805" y="394176"/>
            <a:ext cx="299545" cy="5219721"/>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4047607" y="3153809"/>
            <a:ext cx="1667123" cy="369332"/>
          </a:xfrm>
          <a:prstGeom prst="rect">
            <a:avLst/>
          </a:prstGeom>
        </p:spPr>
        <p:txBody>
          <a:bodyPr wrap="none">
            <a:spAutoFit/>
          </a:bodyPr>
          <a:lstStyle/>
          <a:p>
            <a:r>
              <a:rPr lang="en-US" b="1" dirty="0">
                <a:solidFill>
                  <a:srgbClr val="FF0000"/>
                </a:solidFill>
              </a:rPr>
              <a:t>Interstellar App</a:t>
            </a:r>
          </a:p>
        </p:txBody>
      </p:sp>
      <p:sp>
        <p:nvSpPr>
          <p:cNvPr id="11" name="Rectangle 10"/>
          <p:cNvSpPr/>
          <p:nvPr/>
        </p:nvSpPr>
        <p:spPr>
          <a:xfrm>
            <a:off x="53499" y="46220"/>
            <a:ext cx="636713" cy="369332"/>
          </a:xfrm>
          <a:prstGeom prst="rect">
            <a:avLst/>
          </a:prstGeom>
        </p:spPr>
        <p:txBody>
          <a:bodyPr wrap="none">
            <a:spAutoFit/>
          </a:bodyPr>
          <a:lstStyle/>
          <a:p>
            <a:r>
              <a:rPr lang="en-US" b="1" dirty="0"/>
              <a:t>L</a:t>
            </a:r>
            <a:r>
              <a:rPr lang="en-US" dirty="0"/>
              <a:t>oad</a:t>
            </a:r>
          </a:p>
        </p:txBody>
      </p:sp>
      <p:sp>
        <p:nvSpPr>
          <p:cNvPr id="12" name="TextBox 11">
            <a:extLst>
              <a:ext uri="{FF2B5EF4-FFF2-40B4-BE49-F238E27FC236}">
                <a16:creationId xmlns:a16="http://schemas.microsoft.com/office/drawing/2014/main" id="{54708DE6-C939-4C7D-8FFB-6313C0388C6F}"/>
              </a:ext>
            </a:extLst>
          </p:cNvPr>
          <p:cNvSpPr txBox="1"/>
          <p:nvPr/>
        </p:nvSpPr>
        <p:spPr>
          <a:xfrm>
            <a:off x="7859306" y="67056"/>
            <a:ext cx="1223735" cy="369332"/>
          </a:xfrm>
          <a:prstGeom prst="rect">
            <a:avLst/>
          </a:prstGeom>
          <a:noFill/>
        </p:spPr>
        <p:txBody>
          <a:bodyPr wrap="square" rtlCol="0">
            <a:spAutoFit/>
          </a:bodyPr>
          <a:lstStyle/>
          <a:p>
            <a:r>
              <a:rPr lang="en-US" dirty="0"/>
              <a:t>Project ETL</a:t>
            </a:r>
          </a:p>
        </p:txBody>
      </p:sp>
    </p:spTree>
    <p:extLst>
      <p:ext uri="{BB962C8B-B14F-4D97-AF65-F5344CB8AC3E}">
        <p14:creationId xmlns:p14="http://schemas.microsoft.com/office/powerpoint/2010/main" val="113195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8</a:t>
            </a:fld>
            <a:endParaRPr lang="en-US"/>
          </a:p>
        </p:txBody>
      </p:sp>
      <p:pic>
        <p:nvPicPr>
          <p:cNvPr id="3" name="Picture 2"/>
          <p:cNvPicPr>
            <a:picLocks noChangeAspect="1"/>
          </p:cNvPicPr>
          <p:nvPr/>
        </p:nvPicPr>
        <p:blipFill>
          <a:blip r:embed="rId3"/>
          <a:stretch>
            <a:fillRect/>
          </a:stretch>
        </p:blipFill>
        <p:spPr>
          <a:xfrm>
            <a:off x="1164336" y="242697"/>
            <a:ext cx="6568820" cy="4366951"/>
          </a:xfrm>
          <a:prstGeom prst="rect">
            <a:avLst/>
          </a:prstGeom>
        </p:spPr>
      </p:pic>
      <p:sp>
        <p:nvSpPr>
          <p:cNvPr id="4" name="Rectangle 3"/>
          <p:cNvSpPr/>
          <p:nvPr/>
        </p:nvSpPr>
        <p:spPr>
          <a:xfrm>
            <a:off x="53499" y="46220"/>
            <a:ext cx="636713" cy="369332"/>
          </a:xfrm>
          <a:prstGeom prst="rect">
            <a:avLst/>
          </a:prstGeom>
        </p:spPr>
        <p:txBody>
          <a:bodyPr wrap="none">
            <a:spAutoFit/>
          </a:bodyPr>
          <a:lstStyle/>
          <a:p>
            <a:r>
              <a:rPr lang="en-US" b="1" dirty="0"/>
              <a:t>L</a:t>
            </a:r>
            <a:r>
              <a:rPr lang="en-US" dirty="0"/>
              <a:t>oad</a:t>
            </a:r>
          </a:p>
        </p:txBody>
      </p:sp>
      <p:sp>
        <p:nvSpPr>
          <p:cNvPr id="5" name="TextBox 4">
            <a:extLst>
              <a:ext uri="{FF2B5EF4-FFF2-40B4-BE49-F238E27FC236}">
                <a16:creationId xmlns:a16="http://schemas.microsoft.com/office/drawing/2014/main" id="{727FE623-3360-4884-85AA-67866656F376}"/>
              </a:ext>
            </a:extLst>
          </p:cNvPr>
          <p:cNvSpPr txBox="1"/>
          <p:nvPr/>
        </p:nvSpPr>
        <p:spPr>
          <a:xfrm>
            <a:off x="7859306" y="67056"/>
            <a:ext cx="1223735" cy="369332"/>
          </a:xfrm>
          <a:prstGeom prst="rect">
            <a:avLst/>
          </a:prstGeom>
          <a:noFill/>
        </p:spPr>
        <p:txBody>
          <a:bodyPr wrap="square" rtlCol="0">
            <a:spAutoFit/>
          </a:bodyPr>
          <a:lstStyle/>
          <a:p>
            <a:r>
              <a:rPr lang="en-US" dirty="0"/>
              <a:t>Project ETL</a:t>
            </a:r>
          </a:p>
        </p:txBody>
      </p:sp>
    </p:spTree>
    <p:extLst>
      <p:ext uri="{BB962C8B-B14F-4D97-AF65-F5344CB8AC3E}">
        <p14:creationId xmlns:p14="http://schemas.microsoft.com/office/powerpoint/2010/main" val="2543544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9503</TotalTime>
  <Words>1795</Words>
  <Application>Microsoft Office PowerPoint</Application>
  <PresentationFormat>On-screen Show (16:9)</PresentationFormat>
  <Paragraphs>253</Paragraphs>
  <Slides>26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Verdana</vt:lpstr>
      <vt:lpstr>Office Theme</vt:lpstr>
      <vt:lpstr>Pattern Patent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Liang Gong</cp:lastModifiedBy>
  <cp:revision>329</cp:revision>
  <dcterms:created xsi:type="dcterms:W3CDTF">2015-07-21T16:44:10Z</dcterms:created>
  <dcterms:modified xsi:type="dcterms:W3CDTF">2021-08-04T21:49:55Z</dcterms:modified>
</cp:coreProperties>
</file>